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63"/>
  </p:notesMasterIdLst>
  <p:sldIdLst>
    <p:sldId id="365" r:id="rId2"/>
    <p:sldId id="371" r:id="rId3"/>
    <p:sldId id="372" r:id="rId4"/>
    <p:sldId id="424" r:id="rId5"/>
    <p:sldId id="374" r:id="rId6"/>
    <p:sldId id="431" r:id="rId7"/>
    <p:sldId id="376" r:id="rId8"/>
    <p:sldId id="433" r:id="rId9"/>
    <p:sldId id="377" r:id="rId10"/>
    <p:sldId id="457" r:id="rId11"/>
    <p:sldId id="378" r:id="rId12"/>
    <p:sldId id="427" r:id="rId13"/>
    <p:sldId id="452" r:id="rId14"/>
    <p:sldId id="453" r:id="rId15"/>
    <p:sldId id="434" r:id="rId16"/>
    <p:sldId id="384" r:id="rId17"/>
    <p:sldId id="387" r:id="rId18"/>
    <p:sldId id="388" r:id="rId19"/>
    <p:sldId id="435" r:id="rId20"/>
    <p:sldId id="436" r:id="rId21"/>
    <p:sldId id="437" r:id="rId22"/>
    <p:sldId id="438" r:id="rId23"/>
    <p:sldId id="439" r:id="rId24"/>
    <p:sldId id="454" r:id="rId25"/>
    <p:sldId id="389" r:id="rId26"/>
    <p:sldId id="390" r:id="rId27"/>
    <p:sldId id="445" r:id="rId28"/>
    <p:sldId id="392" r:id="rId29"/>
    <p:sldId id="393" r:id="rId30"/>
    <p:sldId id="394" r:id="rId31"/>
    <p:sldId id="395" r:id="rId32"/>
    <p:sldId id="443" r:id="rId33"/>
    <p:sldId id="444" r:id="rId34"/>
    <p:sldId id="396" r:id="rId35"/>
    <p:sldId id="397" r:id="rId36"/>
    <p:sldId id="441" r:id="rId37"/>
    <p:sldId id="456" r:id="rId38"/>
    <p:sldId id="442" r:id="rId39"/>
    <p:sldId id="460" r:id="rId40"/>
    <p:sldId id="458" r:id="rId41"/>
    <p:sldId id="455" r:id="rId42"/>
    <p:sldId id="398" r:id="rId43"/>
    <p:sldId id="446" r:id="rId44"/>
    <p:sldId id="399" r:id="rId45"/>
    <p:sldId id="400" r:id="rId46"/>
    <p:sldId id="401" r:id="rId47"/>
    <p:sldId id="402" r:id="rId48"/>
    <p:sldId id="403" r:id="rId49"/>
    <p:sldId id="404" r:id="rId50"/>
    <p:sldId id="405" r:id="rId51"/>
    <p:sldId id="406" r:id="rId52"/>
    <p:sldId id="407" r:id="rId53"/>
    <p:sldId id="408" r:id="rId54"/>
    <p:sldId id="409" r:id="rId55"/>
    <p:sldId id="410" r:id="rId56"/>
    <p:sldId id="412" r:id="rId57"/>
    <p:sldId id="413" r:id="rId58"/>
    <p:sldId id="414" r:id="rId59"/>
    <p:sldId id="419" r:id="rId60"/>
    <p:sldId id="421" r:id="rId61"/>
    <p:sldId id="423" r:id="rId6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24" autoAdjust="0"/>
    <p:restoredTop sz="94660"/>
  </p:normalViewPr>
  <p:slideViewPr>
    <p:cSldViewPr>
      <p:cViewPr varScale="1">
        <p:scale>
          <a:sx n="70" d="100"/>
          <a:sy n="70" d="100"/>
        </p:scale>
        <p:origin x="54" y="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4079A67-535A-4CA0-B4AE-A2A3F37F14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70022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66546C7-2A1F-4597-8071-3A689E19AA57}" type="slidenum">
              <a:rPr lang="en-US" altLang="en-US"/>
              <a:pPr algn="r" eaLnBrk="1" hangingPunct="1"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19459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76BB1559-FEB6-4B47-8DC8-AAC0C2F61CAB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6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043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8575177-9C09-44C1-A4C7-EDC3FC1024B4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 smtClean="0"/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58320654-2F36-455C-ACA7-3AF4AD164A23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16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915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3125D7-0C7C-46BD-98CC-6042414F0B1F}" type="slidenum">
              <a:rPr lang="en-US" altLang="en-US"/>
              <a:pPr algn="r" eaLnBrk="1" hangingPunct="1"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43011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BA1048C9-12CE-4E54-A912-F779292C1EA9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17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323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993CB94-B5DC-49C5-B2D3-BBF5D3A470CF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 smtClean="0"/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01E617D8-9FE3-426F-8545-EBEF99358CE0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18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333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D9D5E97-A353-48BF-A74D-F03CB9AC1170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 smtClean="0"/>
          </a:p>
        </p:txBody>
      </p:sp>
      <p:sp>
        <p:nvSpPr>
          <p:cNvPr id="47107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970FB2E3-5D75-4D68-9D41-4BFA05F2E58A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19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544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E6B1596-2F06-4002-A175-7349AE1647F6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 smtClean="0"/>
          </a:p>
        </p:txBody>
      </p:sp>
      <p:sp>
        <p:nvSpPr>
          <p:cNvPr id="49155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5DB5F812-B393-404B-9B17-EF8FC8E31681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20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588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180EC4F-CDBC-4A05-BA9A-972B62310C56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 smtClean="0"/>
          </a:p>
        </p:txBody>
      </p:sp>
      <p:sp>
        <p:nvSpPr>
          <p:cNvPr id="51203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81FC6F84-BBA7-4482-AB59-795D767AC0ED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21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231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8F1EACF-2C7B-4E31-BDA2-FB6143C55EA4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 smtClean="0"/>
          </a:p>
        </p:txBody>
      </p:sp>
      <p:sp>
        <p:nvSpPr>
          <p:cNvPr id="53251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C1707BA7-9015-42FD-A4F6-383108274F9B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22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318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1A85A5C-A821-4118-9F40-06E6E0AD1016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 smtClean="0"/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C172FA8F-A0CC-47B2-B9CD-48E460633187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23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8789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BC22F92-4088-41C5-A58C-7BC3DF4FAE67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  <p:sp>
        <p:nvSpPr>
          <p:cNvPr id="58371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A4026483-6F5C-4B7A-9065-7306F15B12B3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25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8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1456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A25CCF0-1E59-4E8C-9928-E0AE643DC2A3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 smtClean="0"/>
          </a:p>
        </p:txBody>
      </p:sp>
      <p:sp>
        <p:nvSpPr>
          <p:cNvPr id="60419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3AF7D81D-C970-4BD1-95CE-8BCB728E6215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26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04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04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897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2F2FEDD-B2C8-40D0-9A0C-258D05C55DC0}" type="slidenum">
              <a:rPr lang="en-US" altLang="en-US"/>
              <a:pPr algn="r" eaLnBrk="1" hangingPunct="1"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21507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0012A613-78DB-424A-875D-B01A8BFF7AFF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7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1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7851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FA8BBCF-4F49-47CE-B049-64ABD4DFBFC3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 smtClean="0"/>
          </a:p>
        </p:txBody>
      </p:sp>
      <p:sp>
        <p:nvSpPr>
          <p:cNvPr id="63491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D3432934-879E-4E49-A742-3DED7566A548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28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2829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18FC5E2-5D73-4349-A6B0-8EFC2833245A}" type="slidenum">
              <a:rPr lang="en-US" altLang="en-US" smtClean="0"/>
              <a:pPr>
                <a:spcBef>
                  <a:spcPct val="0"/>
                </a:spcBef>
              </a:pPr>
              <a:t>29</a:t>
            </a:fld>
            <a:endParaRPr lang="en-US" altLang="en-US" smtClean="0"/>
          </a:p>
        </p:txBody>
      </p:sp>
      <p:sp>
        <p:nvSpPr>
          <p:cNvPr id="65539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3D9F9CCF-E5A9-475C-A0B5-72D8692A5253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29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4824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7193FEB-AC5A-4745-8403-46697D44AF72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 smtClean="0"/>
          </a:p>
        </p:txBody>
      </p:sp>
      <p:sp>
        <p:nvSpPr>
          <p:cNvPr id="67587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0E32F8AE-B781-4A95-B336-67A0C7B58E3F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30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75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75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7345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83E229E-4E5B-45EF-8ADA-8C1FB9E9A46D}" type="slidenum">
              <a:rPr lang="en-US" altLang="en-US" smtClean="0"/>
              <a:pPr>
                <a:spcBef>
                  <a:spcPct val="0"/>
                </a:spcBef>
              </a:pPr>
              <a:t>31</a:t>
            </a:fld>
            <a:endParaRPr lang="en-US" altLang="en-US" smtClean="0"/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ED98C5B9-EA92-473A-B9F9-D218CF715EFA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31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9351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A30C849-635D-407B-B8AD-6F80C6EA6654}" type="slidenum">
              <a:rPr lang="en-US" altLang="en-US" smtClean="0"/>
              <a:pPr>
                <a:spcBef>
                  <a:spcPct val="0"/>
                </a:spcBef>
              </a:pPr>
              <a:t>34</a:t>
            </a:fld>
            <a:endParaRPr lang="en-US" altLang="en-US" smtClean="0"/>
          </a:p>
        </p:txBody>
      </p:sp>
      <p:sp>
        <p:nvSpPr>
          <p:cNvPr id="74755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DBBB2447-EE28-44A2-80BC-B510CD963972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34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3472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3B0154D-FC8C-4A1E-8761-3CA2A0EA82EA}" type="slidenum">
              <a:rPr lang="en-US" altLang="en-US" smtClean="0"/>
              <a:pPr>
                <a:spcBef>
                  <a:spcPct val="0"/>
                </a:spcBef>
              </a:pPr>
              <a:t>35</a:t>
            </a:fld>
            <a:endParaRPr lang="en-US" altLang="en-US" smtClean="0"/>
          </a:p>
        </p:txBody>
      </p:sp>
      <p:sp>
        <p:nvSpPr>
          <p:cNvPr id="76803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CDD19514-1FE2-4B81-BBF8-64CF482FFADB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35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68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768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9583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058927E-E004-4CFB-A118-B128FCF585A1}" type="slidenum">
              <a:rPr lang="en-US" altLang="en-US" smtClean="0"/>
              <a:pPr>
                <a:spcBef>
                  <a:spcPct val="0"/>
                </a:spcBef>
              </a:pPr>
              <a:t>36</a:t>
            </a:fld>
            <a:endParaRPr lang="en-US" altLang="en-US" smtClean="0"/>
          </a:p>
        </p:txBody>
      </p:sp>
      <p:sp>
        <p:nvSpPr>
          <p:cNvPr id="78851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33D305A1-9666-49F9-A7D7-926C0011F2E3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36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88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8125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B1EA523-EB75-4F97-89C3-B90639B2E4B6}" type="slidenum">
              <a:rPr lang="en-US" altLang="en-US" smtClean="0"/>
              <a:pPr>
                <a:spcBef>
                  <a:spcPct val="0"/>
                </a:spcBef>
              </a:pPr>
              <a:t>37</a:t>
            </a:fld>
            <a:endParaRPr lang="en-US" altLang="en-US" smtClean="0"/>
          </a:p>
        </p:txBody>
      </p:sp>
      <p:sp>
        <p:nvSpPr>
          <p:cNvPr id="80899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A075531D-485A-4849-A1F6-32C0AF19A816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37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0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1221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6CAF019-31DE-4DBF-BA08-EF97431F35ED}" type="slidenum">
              <a:rPr lang="en-US" altLang="en-US" smtClean="0"/>
              <a:pPr>
                <a:spcBef>
                  <a:spcPct val="0"/>
                </a:spcBef>
              </a:pPr>
              <a:t>42</a:t>
            </a:fld>
            <a:endParaRPr lang="en-US" altLang="en-US" smtClean="0"/>
          </a:p>
        </p:txBody>
      </p:sp>
      <p:sp>
        <p:nvSpPr>
          <p:cNvPr id="84995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04CF0137-6DBF-46E7-A3E8-0643362ED0F4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42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9002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C8A1F40-FCD5-400B-BB11-BC0C8080EB56}" type="slidenum">
              <a:rPr lang="en-US" altLang="en-US" smtClean="0"/>
              <a:pPr>
                <a:spcBef>
                  <a:spcPct val="0"/>
                </a:spcBef>
              </a:pPr>
              <a:t>43</a:t>
            </a:fld>
            <a:endParaRPr lang="en-US" altLang="en-US" smtClean="0"/>
          </a:p>
        </p:txBody>
      </p:sp>
      <p:sp>
        <p:nvSpPr>
          <p:cNvPr id="87043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7FD60339-6F5F-4693-AE01-A61B101E500A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43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621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B7217A7-D719-422D-A3D5-8227B152C48C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 smtClean="0"/>
          </a:p>
        </p:txBody>
      </p:sp>
      <p:sp>
        <p:nvSpPr>
          <p:cNvPr id="23555" name="Rectangle 8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2183F7D8-418B-4E8E-835A-97EA3233A01E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8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3556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7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024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9902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8A11F10-9B29-4ED2-A27A-584D5A36A520}" type="slidenum">
              <a:rPr lang="en-US" altLang="en-US"/>
              <a:pPr algn="r" eaLnBrk="1" hangingPunct="1">
                <a:spcBef>
                  <a:spcPct val="0"/>
                </a:spcBef>
              </a:pPr>
              <a:t>44</a:t>
            </a:fld>
            <a:endParaRPr lang="en-US" altLang="en-US"/>
          </a:p>
        </p:txBody>
      </p:sp>
      <p:sp>
        <p:nvSpPr>
          <p:cNvPr id="89091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A2EC5D16-2AFC-409D-9CC6-97FF6CA527D2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44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0678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9C7435F-0538-40F9-AC0A-39E9363F0934}" type="slidenum">
              <a:rPr lang="en-US" altLang="en-US"/>
              <a:pPr algn="r" eaLnBrk="1" hangingPunct="1">
                <a:spcBef>
                  <a:spcPct val="0"/>
                </a:spcBef>
              </a:pPr>
              <a:t>45</a:t>
            </a:fld>
            <a:endParaRPr lang="en-US" altLang="en-US"/>
          </a:p>
        </p:txBody>
      </p:sp>
      <p:sp>
        <p:nvSpPr>
          <p:cNvPr id="91139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DE95AEED-75F2-47E9-B1A8-8CAE157C62D1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45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11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911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8583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68B9665-E335-41FC-B01F-428BF1899DB3}" type="slidenum">
              <a:rPr lang="en-US" altLang="en-US"/>
              <a:pPr algn="r" eaLnBrk="1" hangingPunct="1">
                <a:spcBef>
                  <a:spcPct val="0"/>
                </a:spcBef>
              </a:pPr>
              <a:t>46</a:t>
            </a:fld>
            <a:endParaRPr lang="en-US" altLang="en-US"/>
          </a:p>
        </p:txBody>
      </p:sp>
      <p:sp>
        <p:nvSpPr>
          <p:cNvPr id="93187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248C9DAA-866B-4E60-9E78-703E404383FB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46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31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931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9322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E4FF8C1-9463-43E2-A4B8-23ABD00A1971}" type="slidenum">
              <a:rPr lang="en-US" altLang="en-US"/>
              <a:pPr algn="r" eaLnBrk="1" hangingPunct="1">
                <a:spcBef>
                  <a:spcPct val="0"/>
                </a:spcBef>
              </a:pPr>
              <a:t>47</a:t>
            </a:fld>
            <a:endParaRPr lang="en-US" altLang="en-US"/>
          </a:p>
        </p:txBody>
      </p:sp>
      <p:sp>
        <p:nvSpPr>
          <p:cNvPr id="95235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75B2C7F8-0A54-41EC-91F0-3C47CC2A4746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47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52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952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6740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6018B6F-6E1D-4590-969A-A43BF34DD8BB}" type="slidenum">
              <a:rPr lang="en-US" altLang="en-US"/>
              <a:pPr algn="r" eaLnBrk="1" hangingPunct="1">
                <a:spcBef>
                  <a:spcPct val="0"/>
                </a:spcBef>
              </a:pPr>
              <a:t>48</a:t>
            </a:fld>
            <a:endParaRPr lang="en-US" altLang="en-US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90602037-68BA-4C81-9DBD-E268A766F5CE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48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7049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834A0D3-FB05-429C-8D09-1BF0B1A7E6D9}" type="slidenum">
              <a:rPr lang="en-US" altLang="en-US"/>
              <a:pPr algn="r" eaLnBrk="1" hangingPunct="1">
                <a:spcBef>
                  <a:spcPct val="0"/>
                </a:spcBef>
              </a:pPr>
              <a:t>49</a:t>
            </a:fld>
            <a:endParaRPr lang="en-US" altLang="en-US"/>
          </a:p>
        </p:txBody>
      </p:sp>
      <p:sp>
        <p:nvSpPr>
          <p:cNvPr id="99331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83945FE2-7B33-495A-A7EC-A1239BBCDEF3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49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9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993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0920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6C062A2-8861-4623-93E0-3F372CE0787D}" type="slidenum">
              <a:rPr lang="en-US" altLang="en-US"/>
              <a:pPr algn="r" eaLnBrk="1" hangingPunct="1">
                <a:spcBef>
                  <a:spcPct val="0"/>
                </a:spcBef>
              </a:pPr>
              <a:t>50</a:t>
            </a:fld>
            <a:endParaRPr lang="en-US" altLang="en-US"/>
          </a:p>
        </p:txBody>
      </p:sp>
      <p:sp>
        <p:nvSpPr>
          <p:cNvPr id="101379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C5478B9C-98CD-47CD-BD56-9FF3C67833F4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50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13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1013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3084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0389D21-046A-4A30-9CA3-DE4E5E56A223}" type="slidenum">
              <a:rPr lang="en-US" altLang="en-US"/>
              <a:pPr algn="r" eaLnBrk="1" hangingPunct="1">
                <a:spcBef>
                  <a:spcPct val="0"/>
                </a:spcBef>
              </a:pPr>
              <a:t>51</a:t>
            </a:fld>
            <a:endParaRPr lang="en-US" altLang="en-US"/>
          </a:p>
        </p:txBody>
      </p:sp>
      <p:sp>
        <p:nvSpPr>
          <p:cNvPr id="103427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FF1CFF76-0734-4DA7-B168-F72D203E0AF0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51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34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896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EC7E853-73B5-450C-80C0-B56EE73E5452}" type="slidenum">
              <a:rPr lang="en-US" altLang="en-US"/>
              <a:pPr algn="r" eaLnBrk="1" hangingPunct="1">
                <a:spcBef>
                  <a:spcPct val="0"/>
                </a:spcBef>
              </a:pPr>
              <a:t>52</a:t>
            </a:fld>
            <a:endParaRPr lang="en-US" altLang="en-US"/>
          </a:p>
        </p:txBody>
      </p:sp>
      <p:sp>
        <p:nvSpPr>
          <p:cNvPr id="105475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BD8B97B7-DC41-4610-ACFC-6A72AF79A016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52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54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1054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6844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855483-506E-41A4-9C6C-9A1E40D41701}" type="slidenum">
              <a:rPr lang="en-US" altLang="en-US"/>
              <a:pPr algn="r" eaLnBrk="1" hangingPunct="1">
                <a:spcBef>
                  <a:spcPct val="0"/>
                </a:spcBef>
              </a:pPr>
              <a:t>53</a:t>
            </a:fld>
            <a:endParaRPr lang="en-US" altLang="en-US"/>
          </a:p>
        </p:txBody>
      </p:sp>
      <p:sp>
        <p:nvSpPr>
          <p:cNvPr id="107523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4A910AB8-C476-44E0-84CF-F6353F3C3C25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53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75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1075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337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941DDFE-8324-464D-8608-5EEED332CE07}" type="slidenum">
              <a:rPr lang="en-US" altLang="en-US"/>
              <a:pPr algn="r" eaLnBrk="1" hangingPunct="1"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25603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760FDF28-CF3B-4693-B5FA-6D30E3DC9FC1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9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256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256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4845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56A738C-CDD5-43FE-9B70-333039C12CCB}" type="slidenum">
              <a:rPr lang="en-US" altLang="en-US"/>
              <a:pPr algn="r" eaLnBrk="1" hangingPunct="1">
                <a:spcBef>
                  <a:spcPct val="0"/>
                </a:spcBef>
              </a:pPr>
              <a:t>54</a:t>
            </a:fld>
            <a:endParaRPr lang="en-US" altLang="en-US"/>
          </a:p>
        </p:txBody>
      </p:sp>
      <p:sp>
        <p:nvSpPr>
          <p:cNvPr id="109571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767BAC04-93D3-4029-BD9B-B3E59F6A77D2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54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95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1095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3995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8A097B5-2461-4442-8553-150356743BC5}" type="slidenum">
              <a:rPr lang="en-US" altLang="en-US"/>
              <a:pPr algn="r" eaLnBrk="1" hangingPunct="1">
                <a:spcBef>
                  <a:spcPct val="0"/>
                </a:spcBef>
              </a:pPr>
              <a:t>55</a:t>
            </a:fld>
            <a:endParaRPr lang="en-US" altLang="en-US"/>
          </a:p>
        </p:txBody>
      </p:sp>
      <p:sp>
        <p:nvSpPr>
          <p:cNvPr id="111619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04B1E66E-1F80-41C8-8ACC-8969E58D5FDE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55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16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1116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0950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1BBA273-3653-4F21-B9E7-64C3FC4EF51B}" type="slidenum">
              <a:rPr lang="en-US" altLang="en-US" smtClean="0"/>
              <a:pPr>
                <a:spcBef>
                  <a:spcPct val="0"/>
                </a:spcBef>
              </a:pPr>
              <a:t>59</a:t>
            </a:fld>
            <a:endParaRPr lang="en-US" altLang="en-US" smtClean="0"/>
          </a:p>
        </p:txBody>
      </p:sp>
      <p:sp>
        <p:nvSpPr>
          <p:cNvPr id="118787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A0DEC2CA-B27E-4765-8346-7D7CA6EADD29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59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87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1187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5809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78D6CC5-DECF-4CE7-9F24-6040DABCE8ED}" type="slidenum">
              <a:rPr lang="en-US" altLang="en-US" smtClean="0"/>
              <a:pPr>
                <a:spcBef>
                  <a:spcPct val="0"/>
                </a:spcBef>
              </a:pPr>
              <a:t>61</a:t>
            </a:fld>
            <a:endParaRPr lang="en-US" altLang="en-US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68825" cy="3425825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4813" cy="4113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888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CC37D5D-44D7-4880-A775-5AD532131D9A}" type="slidenum">
              <a:rPr lang="en-US" altLang="en-US"/>
              <a:pPr algn="r" eaLnBrk="1" hangingPunct="1"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828F4DA7-6EF8-40E1-9E58-26AEA4E2111F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10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48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48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697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B1620D3-1254-43AF-AA79-D8BC0C8925D3}" type="slidenum">
              <a:rPr lang="en-US" altLang="en-US"/>
              <a:pPr algn="r" eaLnBrk="1" hangingPunct="1"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32771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66B24449-9AF9-44E7-9D17-EF2289C356CC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11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282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3AB5F06-9804-48AE-8D03-8AC2FAC67FC1}" type="slidenum">
              <a:rPr lang="en-US" altLang="en-US"/>
              <a:pPr algn="r" eaLnBrk="1" hangingPunct="1"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27651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1FFC76B0-BCD8-4647-92C7-6F99EF3C58C0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12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762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2DD3614-F9B6-4315-ABC9-17FB15130132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 smtClean="0"/>
          </a:p>
        </p:txBody>
      </p:sp>
      <p:sp>
        <p:nvSpPr>
          <p:cNvPr id="29699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591D7E47-051C-4B04-ABFA-F3254FE7BA7A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13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9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506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61C9B96-AB28-4E5D-8FAD-510A1116EEB7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 smtClean="0"/>
          </a:p>
        </p:txBody>
      </p:sp>
      <p:sp>
        <p:nvSpPr>
          <p:cNvPr id="36867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09575">
              <a:spcBef>
                <a:spcPct val="30000"/>
              </a:spcBef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09575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0313" algn="l"/>
                <a:tab pos="1641475" algn="l"/>
                <a:tab pos="2051050" algn="l"/>
                <a:tab pos="2462213" algn="l"/>
                <a:tab pos="2871788" algn="l"/>
                <a:tab pos="3282950" algn="l"/>
                <a:tab pos="3692525" algn="l"/>
                <a:tab pos="4103688" algn="l"/>
                <a:tab pos="4513263" algn="l"/>
                <a:tab pos="4922838" algn="l"/>
                <a:tab pos="5334000" algn="l"/>
                <a:tab pos="5743575" algn="l"/>
                <a:tab pos="6154738" algn="l"/>
                <a:tab pos="6564313" algn="l"/>
                <a:tab pos="6975475" algn="l"/>
                <a:tab pos="7385050" algn="l"/>
                <a:tab pos="7796213" algn="l"/>
                <a:tab pos="82057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8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99278D30-DAE7-455D-8309-071F913C50E9}" type="slidenum">
              <a:rPr lang="en-GB" altLang="en-US"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88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15</a:t>
            </a:fld>
            <a:endParaRPr lang="en-GB" altLang="en-US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348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collage_3_2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2475"/>
            <a:ext cx="4886325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JRC_Slides_Foo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6461125"/>
            <a:ext cx="612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37ACDE"/>
          </a:solidFill>
          <a:ln>
            <a:solidFill>
              <a:srgbClr val="37A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10" descr="JRC_Slides_Logo_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258763"/>
            <a:ext cx="14351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497513" y="3328988"/>
            <a:ext cx="28479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>
            <a:spAutoFit/>
          </a:bodyPr>
          <a:lstStyle>
            <a:lvl1pPr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dirty="0" smtClean="0">
                <a:solidFill>
                  <a:srgbClr val="004494"/>
                </a:solidFill>
              </a:rPr>
              <a:t>www.jrc.ec.europa.eu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478463" y="5059363"/>
            <a:ext cx="31607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>
            <a:spAutoFit/>
          </a:bodyPr>
          <a:lstStyle>
            <a:lvl1pPr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400"/>
              </a:lnSpc>
              <a:defRPr/>
            </a:pPr>
            <a:r>
              <a:rPr lang="en-US" sz="1800" b="0" i="1" dirty="0" smtClean="0">
                <a:solidFill>
                  <a:srgbClr val="004494"/>
                </a:solidFill>
              </a:rPr>
              <a:t>Serving society</a:t>
            </a:r>
          </a:p>
          <a:p>
            <a:pPr eaLnBrk="1" hangingPunct="1">
              <a:lnSpc>
                <a:spcPts val="2400"/>
              </a:lnSpc>
              <a:defRPr/>
            </a:pPr>
            <a:r>
              <a:rPr lang="en-US" sz="1800" b="0" i="1" dirty="0" smtClean="0">
                <a:solidFill>
                  <a:srgbClr val="004494"/>
                </a:solidFill>
              </a:rPr>
              <a:t>Stimulating innovation</a:t>
            </a:r>
          </a:p>
          <a:p>
            <a:pPr eaLnBrk="1" hangingPunct="1">
              <a:lnSpc>
                <a:spcPts val="2400"/>
              </a:lnSpc>
              <a:defRPr/>
            </a:pPr>
            <a:r>
              <a:rPr lang="en-US" sz="1800" b="0" i="1" dirty="0" smtClean="0">
                <a:solidFill>
                  <a:srgbClr val="004494"/>
                </a:solidFill>
              </a:rPr>
              <a:t>Supporting legislation</a:t>
            </a:r>
          </a:p>
        </p:txBody>
      </p: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7200" y="1612255"/>
            <a:ext cx="78696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5" name="Content Placeholder 2"/>
          <p:cNvSpPr>
            <a:spLocks noGrp="1"/>
          </p:cNvSpPr>
          <p:nvPr>
            <p:ph idx="10"/>
          </p:nvPr>
        </p:nvSpPr>
        <p:spPr>
          <a:xfrm>
            <a:off x="637200" y="2416175"/>
            <a:ext cx="7869600" cy="302647"/>
          </a:xfrm>
        </p:spPr>
        <p:txBody>
          <a:bodyPr/>
          <a:lstStyle>
            <a:lvl1pPr algn="r">
              <a:defRPr/>
            </a:lvl1pPr>
            <a:lvl2pPr marL="228600" indent="-228600">
              <a:buFont typeface="Wingdings" charset="2"/>
              <a:buChar char="§"/>
              <a:defRPr sz="1800" b="0" i="0" baseline="0">
                <a:latin typeface="Verdana"/>
              </a:defRPr>
            </a:lvl2pPr>
            <a:lvl3pPr marL="457200" indent="-228600">
              <a:buClr>
                <a:srgbClr val="37ACDE"/>
              </a:buClr>
              <a:buFont typeface="Verdana"/>
              <a:buChar char="•"/>
              <a:defRPr sz="1600" baseline="0">
                <a:latin typeface="Verdana"/>
              </a:defRPr>
            </a:lvl3pPr>
            <a:lvl4pPr marL="685800" indent="-228600">
              <a:lnSpc>
                <a:spcPts val="2400"/>
              </a:lnSpc>
              <a:spcBef>
                <a:spcPts val="0"/>
              </a:spcBef>
              <a:buClr>
                <a:srgbClr val="37ACDE"/>
              </a:buClr>
              <a:buFont typeface="Arial"/>
              <a:buChar char="•"/>
              <a:defRPr sz="1600" baseline="0">
                <a:solidFill>
                  <a:srgbClr val="004494"/>
                </a:solidFill>
                <a:latin typeface="Verdana"/>
              </a:defRPr>
            </a:lvl4pPr>
            <a:lvl5pPr marL="914400" indent="-228600">
              <a:lnSpc>
                <a:spcPts val="2400"/>
              </a:lnSpc>
              <a:spcBef>
                <a:spcPts val="0"/>
              </a:spcBef>
              <a:buClr>
                <a:srgbClr val="37ACDE"/>
              </a:buClr>
              <a:buFont typeface="Verdana"/>
              <a:buChar char="–"/>
              <a:defRPr sz="1600" baseline="0">
                <a:solidFill>
                  <a:srgbClr val="004494"/>
                </a:solidFill>
                <a:latin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505BCC8-9402-4060-8136-262503F98C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9FA492E-CD01-4FDE-B92A-8A0C04A81FF9}" type="datetime3">
              <a:rPr lang="en-US" altLang="en-US"/>
              <a:pPr>
                <a:defRPr/>
              </a:pPr>
              <a:t>21 March 2016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8448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339850"/>
            <a:ext cx="2071687" cy="4681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1339850"/>
            <a:ext cx="6067425" cy="4681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D3E244E-7ECF-4DE2-B87C-B8AC1EEB6F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208A48-C20E-4FCF-ACFC-CB64EFA130A2}" type="datetime3">
              <a:rPr lang="en-US" altLang="en-US"/>
              <a:pPr>
                <a:defRPr/>
              </a:pPr>
              <a:t>21 March 2016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00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200" y="2416175"/>
            <a:ext cx="7869600" cy="1528624"/>
          </a:xfrm>
        </p:spPr>
        <p:txBody>
          <a:bodyPr/>
          <a:lstStyle>
            <a:lvl2pPr marL="228600" indent="-228600">
              <a:buFont typeface="Verdana"/>
              <a:buChar char="•"/>
              <a:defRPr sz="1800" b="0" i="0" baseline="0">
                <a:latin typeface="Verdana"/>
              </a:defRPr>
            </a:lvl2pPr>
            <a:lvl3pPr marL="457200" indent="-228600">
              <a:buClr>
                <a:srgbClr val="37ACDE"/>
              </a:buClr>
              <a:buFont typeface="Wingdings" charset="2"/>
              <a:buChar char="§"/>
              <a:defRPr sz="1600" baseline="0">
                <a:latin typeface="Verdana"/>
              </a:defRPr>
            </a:lvl3pPr>
            <a:lvl4pPr marL="685800" indent="-228600">
              <a:lnSpc>
                <a:spcPts val="2400"/>
              </a:lnSpc>
              <a:spcBef>
                <a:spcPts val="0"/>
              </a:spcBef>
              <a:buClr>
                <a:srgbClr val="37ACDE"/>
              </a:buClr>
              <a:buFont typeface="Arial"/>
              <a:buChar char="•"/>
              <a:defRPr sz="1600" baseline="0">
                <a:solidFill>
                  <a:srgbClr val="004494"/>
                </a:solidFill>
                <a:latin typeface="Verdana"/>
              </a:defRPr>
            </a:lvl4pPr>
            <a:lvl5pPr marL="914400" indent="-228600">
              <a:lnSpc>
                <a:spcPts val="2400"/>
              </a:lnSpc>
              <a:spcBef>
                <a:spcPts val="0"/>
              </a:spcBef>
              <a:buClr>
                <a:srgbClr val="37ACDE"/>
              </a:buClr>
              <a:buFont typeface="Verdana"/>
              <a:buChar char="–"/>
              <a:defRPr sz="1600" baseline="0">
                <a:solidFill>
                  <a:srgbClr val="004494"/>
                </a:solidFill>
                <a:latin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311E4E6-BBA3-484B-B54D-0A32966C47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1422FA-BF10-4FA2-BEA0-ADBC398C3D1B}" type="datetime3">
              <a:rPr lang="en-US" altLang="en-US"/>
              <a:pPr>
                <a:defRPr/>
              </a:pPr>
              <a:t>21 March 2016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2793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430887"/>
          </a:xfrm>
        </p:spPr>
        <p:txBody>
          <a:bodyPr/>
          <a:lstStyle>
            <a:lvl1pPr algn="l">
              <a:defRPr sz="2800" b="1"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04253"/>
            <a:ext cx="7772400" cy="302647"/>
          </a:xfrm>
        </p:spPr>
        <p:txBody>
          <a:bodyPr anchor="b"/>
          <a:lstStyle>
            <a:lvl1pPr marL="0" indent="0">
              <a:buNone/>
              <a:defRPr sz="1800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FF0E17-228D-461D-B160-80AED52A4D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D69883-095A-4781-A808-3074747014A4}" type="datetime3">
              <a:rPr lang="en-US" altLang="en-US"/>
              <a:pPr>
                <a:defRPr/>
              </a:pPr>
              <a:t>21 March 2016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9391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200" y="1612255"/>
            <a:ext cx="7869600" cy="4308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7200" y="2492375"/>
            <a:ext cx="3819600" cy="1528624"/>
          </a:xfrm>
        </p:spPr>
        <p:txBody>
          <a:bodyPr/>
          <a:lstStyle>
            <a:lvl1pPr>
              <a:defRPr sz="1800"/>
            </a:lvl1pPr>
            <a:lvl2pPr marL="228600" indent="-228600">
              <a:buFont typeface="Verdana"/>
              <a:buChar char="•"/>
              <a:defRPr sz="1800" baseline="0"/>
            </a:lvl2pPr>
            <a:lvl3pPr marL="457200" indent="-228600">
              <a:buFont typeface="Wingdings" charset="2"/>
              <a:buChar char="§"/>
              <a:defRPr sz="1600"/>
            </a:lvl3pPr>
            <a:lvl4pPr>
              <a:defRPr sz="1600" baseline="0"/>
            </a:lvl4pPr>
            <a:lvl5pPr marL="914400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7200" y="2492375"/>
            <a:ext cx="3819600" cy="1533753"/>
          </a:xfrm>
        </p:spPr>
        <p:txBody>
          <a:bodyPr/>
          <a:lstStyle>
            <a:lvl1pPr>
              <a:defRPr sz="1800"/>
            </a:lvl1pPr>
            <a:lvl2pPr marL="228600" indent="-228600">
              <a:buFont typeface="Verdana"/>
              <a:buChar char="•"/>
              <a:defRPr sz="1800"/>
            </a:lvl2pPr>
            <a:lvl3pPr marL="457200" indent="-228600">
              <a:buFont typeface="Wingdings" charset="2"/>
              <a:buChar char="§"/>
              <a:defRPr sz="1600"/>
            </a:lvl3pPr>
            <a:lvl4pPr>
              <a:defRPr sz="1600" baseline="0"/>
            </a:lvl4pPr>
            <a:lvl5pPr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0CCB13F-76E1-4661-A2D0-192A925DCF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CC64584-1EFA-4554-9FC5-68F00A946C59}" type="datetime3">
              <a:rPr lang="en-US" altLang="en-US"/>
              <a:pPr>
                <a:defRPr/>
              </a:pPr>
              <a:t>21 March 2016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986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927B688-69AE-4F76-9A91-8D9DD3C6CD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BD99928-C662-4DFC-8787-3184CB31A7AC}" type="datetime3">
              <a:rPr lang="en-US" altLang="en-US"/>
              <a:pPr>
                <a:defRPr/>
              </a:pPr>
              <a:t>21 March 2016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2278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B95D87A-7ECB-4BC4-BFEB-E4B5D99684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4DD1B2A-6805-4A4F-B42B-DD3A126B9087}" type="datetime3">
              <a:rPr lang="en-US" altLang="en-US"/>
              <a:pPr>
                <a:defRPr/>
              </a:pPr>
              <a:t>21 March 2016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32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200" y="1612255"/>
            <a:ext cx="2520000" cy="615553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7200" y="2492374"/>
            <a:ext cx="2520000" cy="3432176"/>
          </a:xfrm>
        </p:spPr>
        <p:txBody>
          <a:bodyPr/>
          <a:lstStyle>
            <a:lvl1pPr>
              <a:defRPr sz="1800"/>
            </a:lvl1pPr>
            <a:lvl2pPr marL="228600" indent="-228600">
              <a:buFont typeface="Verdana"/>
              <a:buChar char="•"/>
              <a:defRPr sz="1800" baseline="0"/>
            </a:lvl2pPr>
            <a:lvl3pPr marL="457200" indent="-228600">
              <a:buFont typeface="Wingdings" charset="2"/>
              <a:buChar char="§"/>
              <a:defRPr sz="1600"/>
            </a:lvl3pPr>
            <a:lvl4pPr>
              <a:defRPr sz="1600" baseline="0"/>
            </a:lvl4pPr>
            <a:lvl5pPr marL="914400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66800" y="1612255"/>
            <a:ext cx="5040000" cy="4314412"/>
          </a:xfrm>
        </p:spPr>
        <p:txBody>
          <a:bodyPr/>
          <a:lstStyle>
            <a:lvl1pPr>
              <a:defRPr sz="1800"/>
            </a:lvl1pPr>
            <a:lvl2pPr marL="228600" indent="-228600">
              <a:buFont typeface="Verdana"/>
              <a:buChar char="•"/>
              <a:defRPr sz="1800"/>
            </a:lvl2pPr>
            <a:lvl3pPr marL="457200" indent="-228600">
              <a:buFont typeface="Wingdings" charset="2"/>
              <a:buChar char="§"/>
              <a:defRPr sz="1600"/>
            </a:lvl3pPr>
            <a:lvl4pPr>
              <a:defRPr sz="1600" baseline="0"/>
            </a:lvl4pPr>
            <a:lvl5pPr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DA956FD-C3D1-4423-B073-CD85F378B0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9A8FDA5-03A0-42DF-92F5-FDD3E5C5AD11}" type="datetime3">
              <a:rPr lang="en-US" altLang="en-US"/>
              <a:pPr>
                <a:defRPr/>
              </a:pPr>
              <a:t>21 March 2016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1884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612800"/>
            <a:ext cx="5486400" cy="31783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367337"/>
            <a:ext cx="5486400" cy="557213"/>
          </a:xfrm>
        </p:spPr>
        <p:txBody>
          <a:bodyPr/>
          <a:lstStyle>
            <a:lvl1pPr marL="0" indent="0">
              <a:lnSpc>
                <a:spcPts val="18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23B4586-68E7-465D-BE14-88A7E334F1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CF1C13F-98DE-4D62-99EE-A3C7203EC2EF}" type="datetime3">
              <a:rPr lang="en-US" altLang="en-US"/>
              <a:pPr>
                <a:defRPr/>
              </a:pPr>
              <a:t>21 March 2016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0146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CDAC19-4A99-470B-AE63-2989B93A5A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9C6392-963B-492D-81B0-41162CEFB98C}" type="datetime3">
              <a:rPr lang="en-US" altLang="en-US"/>
              <a:pPr>
                <a:defRPr/>
              </a:pPr>
              <a:t>21 March 2016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6747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6588" y="1612900"/>
            <a:ext cx="78708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en-US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6588" y="2416175"/>
            <a:ext cx="78708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First level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  <a:p>
            <a:pPr lvl="0"/>
            <a:endParaRPr lang="en-US" altLang="en-US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73813" y="6426200"/>
            <a:ext cx="2133600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sz="1000">
                <a:solidFill>
                  <a:srgbClr val="004494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A4C5CA3F-F0E7-4859-BC12-5A7E0687F0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37ACDE"/>
          </a:solidFill>
          <a:ln>
            <a:solidFill>
              <a:srgbClr val="37A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5" descr="JRC_Slides_Footer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6461125"/>
            <a:ext cx="612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" descr="JRC_Slides_Logo_EN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258763"/>
            <a:ext cx="14351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6588" y="6426200"/>
            <a:ext cx="2133600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1" hangingPunct="1">
              <a:defRPr sz="1000">
                <a:solidFill>
                  <a:srgbClr val="004494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B7181AF3-BB7A-4291-BA2E-40D633774710}" type="datetime3">
              <a:rPr lang="en-US" altLang="en-US"/>
              <a:pPr>
                <a:defRPr/>
              </a:pPr>
              <a:t>21 March 2016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 charset="0"/>
          <a:ea typeface="MS PGothic" panose="020B0600070205080204" pitchFamily="34" charset="-128"/>
          <a:cs typeface="ＭＳ Ｐゴシック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Verdana" panose="020B0604030504040204" pitchFamily="34" charset="0"/>
        <a:defRPr>
          <a:solidFill>
            <a:srgbClr val="004494"/>
          </a:solidFill>
          <a:latin typeface="Verdana"/>
          <a:ea typeface="MS PGothic" panose="020B0600070205080204" pitchFamily="34" charset="-128"/>
          <a:cs typeface="ＭＳ Ｐゴシック" charset="0"/>
        </a:defRPr>
      </a:lvl1pPr>
      <a:lvl2pPr marL="228600" indent="-2286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Verdana" panose="020B0604030504040204" pitchFamily="34" charset="0"/>
        <a:buChar char="•"/>
        <a:defRPr>
          <a:solidFill>
            <a:srgbClr val="004494"/>
          </a:solidFill>
          <a:latin typeface="Verdana"/>
          <a:ea typeface="MS PGothic" panose="020B0600070205080204" pitchFamily="34" charset="-128"/>
        </a:defRPr>
      </a:lvl2pPr>
      <a:lvl3pPr marL="457200" indent="-2286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Wingdings" panose="05000000000000000000" pitchFamily="2" charset="2"/>
        <a:buChar char="§"/>
        <a:defRPr sz="1600">
          <a:solidFill>
            <a:srgbClr val="004494"/>
          </a:solidFill>
          <a:latin typeface="Verdana"/>
          <a:ea typeface="MS PGothic" panose="020B0600070205080204" pitchFamily="34" charset="-128"/>
        </a:defRPr>
      </a:lvl3pPr>
      <a:lvl4pPr marL="685800" indent="-2286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Arial" panose="020B0604020202020204" pitchFamily="34" charset="0"/>
        <a:buChar char="•"/>
        <a:defRPr sz="1600">
          <a:solidFill>
            <a:srgbClr val="004494"/>
          </a:solidFill>
          <a:latin typeface="Verdana"/>
          <a:ea typeface="MS PGothic" panose="020B0600070205080204" pitchFamily="34" charset="-128"/>
        </a:defRPr>
      </a:lvl4pPr>
      <a:lvl5pPr marL="914400" indent="-2286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Verdana" panose="020B0604030504040204" pitchFamily="34" charset="0"/>
        <a:buChar char="–"/>
        <a:defRPr sz="1600">
          <a:solidFill>
            <a:srgbClr val="004494"/>
          </a:solidFill>
          <a:latin typeface="Verdana"/>
          <a:ea typeface="MS PGothic" panose="020B0600070205080204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conefor.org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4.png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6.emf"/><Relationship Id="rId10" Type="http://schemas.openxmlformats.org/officeDocument/2006/relationships/hyperlink" Target="http://www.conefor.org" TargetMode="External"/><Relationship Id="rId4" Type="http://schemas.openxmlformats.org/officeDocument/2006/relationships/image" Target="../media/image45.png"/><Relationship Id="rId9" Type="http://schemas.openxmlformats.org/officeDocument/2006/relationships/hyperlink" Target="http://forest.jrc.ec.europa.eu/download/software/guidos/mspa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qgis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5.png"/><Relationship Id="rId18" Type="http://schemas.openxmlformats.org/officeDocument/2006/relationships/image" Target="../media/image110.png"/><Relationship Id="rId3" Type="http://schemas.openxmlformats.org/officeDocument/2006/relationships/image" Target="../media/image96.jpeg"/><Relationship Id="rId7" Type="http://schemas.openxmlformats.org/officeDocument/2006/relationships/image" Target="../media/image100.png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4.png"/><Relationship Id="rId5" Type="http://schemas.openxmlformats.org/officeDocument/2006/relationships/image" Target="../media/image98.jpeg"/><Relationship Id="rId15" Type="http://schemas.openxmlformats.org/officeDocument/2006/relationships/image" Target="../media/image107.pn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Relationship Id="rId14" Type="http://schemas.openxmlformats.org/officeDocument/2006/relationships/image" Target="../media/image10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050" y="1612900"/>
            <a:ext cx="4402138" cy="430213"/>
          </a:xfrm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</a:rPr>
              <a:t>Joint Research Centre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0"/>
          </p:nvPr>
        </p:nvSpPr>
        <p:spPr>
          <a:xfrm>
            <a:off x="1162050" y="2416175"/>
            <a:ext cx="6191250" cy="303213"/>
          </a:xfrm>
        </p:spPr>
        <p:txBody>
          <a:bodyPr/>
          <a:lstStyle/>
          <a:p>
            <a:pPr marL="0" indent="0" eaLnBrk="1" hangingPunct="1"/>
            <a:r>
              <a:rPr lang="en-US" altLang="en-US" smtClean="0">
                <a:latin typeface="Verdana" panose="020B0604030504040204" pitchFamily="34" charset="0"/>
              </a:rPr>
              <a:t>The European Commission’s in-house science service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8"/>
          <p:cNvGrpSpPr>
            <a:grpSpLocks/>
          </p:cNvGrpSpPr>
          <p:nvPr/>
        </p:nvGrpSpPr>
        <p:grpSpPr bwMode="auto">
          <a:xfrm>
            <a:off x="5181600" y="990600"/>
            <a:ext cx="3962400" cy="484188"/>
            <a:chOff x="5712002" y="1091943"/>
            <a:chExt cx="4368729" cy="533550"/>
          </a:xfrm>
        </p:grpSpPr>
        <p:sp>
          <p:nvSpPr>
            <p:cNvPr id="33800" name="Text Box 11"/>
            <p:cNvSpPr txBox="1">
              <a:spLocks noChangeArrowheads="1"/>
            </p:cNvSpPr>
            <p:nvPr/>
          </p:nvSpPr>
          <p:spPr bwMode="auto">
            <a:xfrm>
              <a:off x="5712002" y="1091943"/>
              <a:ext cx="4368729" cy="524975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Batch Processing</a:t>
              </a:r>
            </a:p>
          </p:txBody>
        </p:sp>
        <p:pic>
          <p:nvPicPr>
            <p:cNvPr id="33801" name="Picture 12" descr="Guidos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6751" y="1095268"/>
              <a:ext cx="530226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795" name="Text Box 7"/>
          <p:cNvSpPr txBox="1">
            <a:spLocks noChangeArrowheads="1"/>
          </p:cNvSpPr>
          <p:nvPr/>
        </p:nvSpPr>
        <p:spPr bwMode="auto">
          <a:xfrm>
            <a:off x="-76200" y="898525"/>
            <a:ext cx="4933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Arial" panose="020B0604020202020204" pitchFamily="34" charset="0"/>
              </a:rPr>
              <a:t>Batch Process: 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Conefor Inputs, </a:t>
            </a:r>
            <a:b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MSPA(-tiling), Kernel, Fragm., Recode</a:t>
            </a:r>
          </a:p>
        </p:txBody>
      </p:sp>
      <p:sp>
        <p:nvSpPr>
          <p:cNvPr id="33796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05E4E57C-AB7D-4763-AD38-187B0516E37D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33797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6911A456-A45F-4AB4-88D3-0D8B08D84229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10</a:t>
            </a:fld>
            <a:endParaRPr lang="en-US" altLang="en-US" smtClean="0"/>
          </a:p>
        </p:txBody>
      </p:sp>
      <p:sp>
        <p:nvSpPr>
          <p:cNvPr id="33798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79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67818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8"/>
          <p:cNvGrpSpPr>
            <a:grpSpLocks/>
          </p:cNvGrpSpPr>
          <p:nvPr/>
        </p:nvGrpSpPr>
        <p:grpSpPr bwMode="auto">
          <a:xfrm>
            <a:off x="5791200" y="963613"/>
            <a:ext cx="2971800" cy="484187"/>
            <a:chOff x="1511300" y="153988"/>
            <a:chExt cx="3276547" cy="533725"/>
          </a:xfrm>
        </p:grpSpPr>
        <p:sp>
          <p:nvSpPr>
            <p:cNvPr id="31753" name="Text Box 11"/>
            <p:cNvSpPr txBox="1">
              <a:spLocks noChangeArrowheads="1"/>
            </p:cNvSpPr>
            <p:nvPr/>
          </p:nvSpPr>
          <p:spPr bwMode="auto">
            <a:xfrm>
              <a:off x="1511300" y="162738"/>
              <a:ext cx="3276547" cy="524975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MSPA Tiling</a:t>
              </a:r>
            </a:p>
          </p:txBody>
        </p:sp>
        <p:pic>
          <p:nvPicPr>
            <p:cNvPr id="31754" name="Picture 12" descr="Guidos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6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-76200" y="914400"/>
            <a:ext cx="5365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1) GeoTiff 2) buff. subtiles 3) MSPA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4) remove buffers, reassemble, save result</a:t>
            </a:r>
          </a:p>
        </p:txBody>
      </p:sp>
      <p:sp>
        <p:nvSpPr>
          <p:cNvPr id="31748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8B8FC557-8444-4877-8FA8-DDD4F0300DE7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3174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0AF86C5F-28BB-40D2-865E-A71D5FF7683A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11</a:t>
            </a:fld>
            <a:endParaRPr lang="en-US" altLang="en-US" smtClean="0"/>
          </a:p>
        </p:txBody>
      </p:sp>
      <p:sp>
        <p:nvSpPr>
          <p:cNvPr id="31750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175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70038"/>
            <a:ext cx="6940550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33800"/>
            <a:ext cx="254635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1539875"/>
            <a:ext cx="6907212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8"/>
          <p:cNvGrpSpPr>
            <a:grpSpLocks/>
          </p:cNvGrpSpPr>
          <p:nvPr/>
        </p:nvGrpSpPr>
        <p:grpSpPr bwMode="auto">
          <a:xfrm>
            <a:off x="5181600" y="990600"/>
            <a:ext cx="3962400" cy="484188"/>
            <a:chOff x="5712002" y="1091943"/>
            <a:chExt cx="4368729" cy="533550"/>
          </a:xfrm>
        </p:grpSpPr>
        <p:sp>
          <p:nvSpPr>
            <p:cNvPr id="26633" name="Text Box 11"/>
            <p:cNvSpPr txBox="1">
              <a:spLocks noChangeArrowheads="1"/>
            </p:cNvSpPr>
            <p:nvPr/>
          </p:nvSpPr>
          <p:spPr bwMode="auto">
            <a:xfrm>
              <a:off x="5712002" y="1091943"/>
              <a:ext cx="4368729" cy="518841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Conefor Inputs</a:t>
              </a:r>
            </a:p>
          </p:txBody>
        </p:sp>
        <p:pic>
          <p:nvPicPr>
            <p:cNvPr id="26634" name="Picture 12" descr="Guidos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6751" y="1095268"/>
              <a:ext cx="530226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628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CBC73A84-DBDB-4E7B-870D-2B39A25EDFCC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2662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1261488-C966-4486-A09A-D25BF7E0B0BA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12</a:t>
            </a:fld>
            <a:endParaRPr lang="en-US" altLang="en-US" smtClean="0"/>
          </a:p>
        </p:txBody>
      </p:sp>
      <p:sp>
        <p:nvSpPr>
          <p:cNvPr id="26630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6122988" y="3962400"/>
            <a:ext cx="2182812" cy="5127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 i="1">
                <a:solidFill>
                  <a:schemeClr val="tx1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Nodes &amp; Links Table</a:t>
            </a:r>
          </a:p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chemeClr val="tx1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for graph analysis</a:t>
            </a:r>
          </a:p>
        </p:txBody>
      </p:sp>
      <p:sp>
        <p:nvSpPr>
          <p:cNvPr id="26632" name="Text Box 7"/>
          <p:cNvSpPr txBox="1">
            <a:spLocks noChangeArrowheads="1"/>
          </p:cNvSpPr>
          <p:nvPr/>
        </p:nvSpPr>
        <p:spPr bwMode="auto">
          <a:xfrm>
            <a:off x="-76200" y="898525"/>
            <a:ext cx="533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Arial" panose="020B0604020202020204" pitchFamily="34" charset="0"/>
              </a:rPr>
              <a:t>Batch Process: 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Conefor Inputs, </a:t>
            </a:r>
            <a:b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MSPA, MSPA-tiling, Kernel, Fragmentation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5"/>
          <p:cNvSpPr txBox="1">
            <a:spLocks noChangeArrowheads="1"/>
          </p:cNvSpPr>
          <p:nvPr/>
        </p:nvSpPr>
        <p:spPr bwMode="auto">
          <a:xfrm>
            <a:off x="0" y="1752600"/>
            <a:ext cx="9144000" cy="46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buClrTx/>
              <a:buFontTx/>
              <a:buNone/>
            </a:pPr>
            <a:r>
              <a:rPr lang="en-US" altLang="en-US" sz="2200" b="1" dirty="0">
                <a:solidFill>
                  <a:schemeClr val="accent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Connectivity analysis (1): </a:t>
            </a:r>
            <a:r>
              <a:rPr lang="en-US" altLang="en-US" sz="2200" b="1" i="1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from </a:t>
            </a:r>
            <a:r>
              <a:rPr lang="en-US" altLang="en-US" sz="2200" b="1" i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MSPA raster </a:t>
            </a:r>
            <a:r>
              <a:rPr lang="en-US" altLang="en-US" sz="2200" b="1" i="1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data</a:t>
            </a:r>
            <a:r>
              <a:rPr lang="en-US" altLang="en-US" sz="2200" b="1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to </a:t>
            </a:r>
            <a:r>
              <a:rPr lang="en-US" altLang="en-US" sz="22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Conefor</a:t>
            </a:r>
            <a:r>
              <a:rPr lang="en-US" altLang="en-US" sz="2200" b="1" i="1" dirty="0" smtClean="0">
                <a:solidFill>
                  <a:schemeClr val="accent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US" altLang="en-US" sz="2200" b="1" i="1" dirty="0">
              <a:solidFill>
                <a:schemeClr val="tx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8675" name="Text Box 13"/>
          <p:cNvSpPr txBox="1">
            <a:spLocks noChangeArrowheads="1"/>
          </p:cNvSpPr>
          <p:nvPr/>
        </p:nvSpPr>
        <p:spPr bwMode="auto">
          <a:xfrm>
            <a:off x="112713" y="2209800"/>
            <a:ext cx="4449762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MSPA: Detect core (nodes) &amp; bridges (links) </a:t>
            </a:r>
          </a:p>
        </p:txBody>
      </p:sp>
      <p:sp>
        <p:nvSpPr>
          <p:cNvPr id="28676" name="Text Box 14"/>
          <p:cNvSpPr txBox="1">
            <a:spLocks noChangeArrowheads="1"/>
          </p:cNvSpPr>
          <p:nvPr/>
        </p:nvSpPr>
        <p:spPr bwMode="auto">
          <a:xfrm>
            <a:off x="5562600" y="2209800"/>
            <a:ext cx="35798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Conefor: Quantify their importance</a:t>
            </a:r>
          </a:p>
        </p:txBody>
      </p:sp>
      <p:sp>
        <p:nvSpPr>
          <p:cNvPr id="28677" name="Left-Right Arrow 1"/>
          <p:cNvSpPr>
            <a:spLocks noChangeArrowheads="1"/>
          </p:cNvSpPr>
          <p:nvPr/>
        </p:nvSpPr>
        <p:spPr bwMode="auto">
          <a:xfrm>
            <a:off x="4648200" y="2216150"/>
            <a:ext cx="863600" cy="288925"/>
          </a:xfrm>
          <a:prstGeom prst="leftRightArrow">
            <a:avLst>
              <a:gd name="adj1" fmla="val 50000"/>
              <a:gd name="adj2" fmla="val 4981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b="1">
              <a:solidFill>
                <a:srgbClr val="FF0000"/>
              </a:solidFill>
              <a:latin typeface="Arial Rounded MT Bold" panose="020F07040305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8678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63" y="2540000"/>
            <a:ext cx="2057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Box 4"/>
          <p:cNvSpPr txBox="1">
            <a:spLocks noChangeArrowheads="1"/>
          </p:cNvSpPr>
          <p:nvPr/>
        </p:nvSpPr>
        <p:spPr bwMode="auto">
          <a:xfrm>
            <a:off x="4267200" y="25908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rgbClr val="009900"/>
                </a:solidFill>
                <a:latin typeface="Arial Rounded MT Bold" panose="020F0704030504030204" pitchFamily="34" charset="0"/>
              </a:rPr>
              <a:t>MSPA  +  Graph Theory</a:t>
            </a:r>
          </a:p>
        </p:txBody>
      </p:sp>
      <p:sp>
        <p:nvSpPr>
          <p:cNvPr id="28680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8D6CA23-A510-410F-A0DC-4C4BDEA1AA98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28681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2806BBED-8C86-4B10-8160-7AE70861D5A8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13</a:t>
            </a:fld>
            <a:endParaRPr lang="en-US" altLang="en-US" smtClean="0"/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3" name="Text Box 5"/>
          <p:cNvSpPr txBox="1">
            <a:spLocks noChangeArrowheads="1"/>
          </p:cNvSpPr>
          <p:nvPr/>
        </p:nvSpPr>
        <p:spPr bwMode="auto">
          <a:xfrm>
            <a:off x="0" y="5486400"/>
            <a:ext cx="9220200" cy="94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buClrTx/>
              <a:buFontTx/>
              <a:buNone/>
            </a:pPr>
            <a:r>
              <a:rPr lang="en-US" altLang="en-US" sz="2200" b="1" dirty="0">
                <a:solidFill>
                  <a:schemeClr val="accent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Connectivity analysis (2</a:t>
            </a:r>
            <a:r>
              <a:rPr lang="en-US" altLang="en-US" sz="2200" b="1" dirty="0" smtClean="0">
                <a:solidFill>
                  <a:schemeClr val="accent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):</a:t>
            </a:r>
            <a:r>
              <a:rPr lang="en-US" altLang="en-US" sz="2200" b="1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200" b="1" i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from any raster </a:t>
            </a:r>
            <a:r>
              <a:rPr lang="en-US" altLang="en-US" sz="2200" b="1" i="1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data </a:t>
            </a:r>
            <a:r>
              <a:rPr lang="en-US" altLang="en-US" sz="2200" b="1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to </a:t>
            </a:r>
            <a:r>
              <a:rPr lang="en-US" altLang="en-US" sz="22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Conefor</a:t>
            </a:r>
            <a:r>
              <a:rPr lang="en-US" altLang="en-US" sz="22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altLang="en-US" sz="22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altLang="en-US" sz="22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400" b="1" dirty="0">
                <a:solidFill>
                  <a:srgbClr val="FF99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GT → Batch Process → </a:t>
            </a:r>
            <a:r>
              <a:rPr lang="en-US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8684" name="Picture 4" descr="g10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2540000"/>
            <a:ext cx="3725862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9" descr="250px-6n-gra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3017838"/>
            <a:ext cx="12001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8" descr="msp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2951163"/>
            <a:ext cx="1146175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7" name="TextBox 18"/>
          <p:cNvSpPr txBox="1">
            <a:spLocks noChangeArrowheads="1"/>
          </p:cNvSpPr>
          <p:nvPr/>
        </p:nvSpPr>
        <p:spPr bwMode="auto">
          <a:xfrm>
            <a:off x="5397500" y="3276600"/>
            <a:ext cx="31750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rgbClr val="009900"/>
                </a:solidFill>
                <a:latin typeface="Arial Rounded MT Bold" panose="020F0704030504030204" pitchFamily="34" charset="0"/>
              </a:rPr>
              <a:t>+</a:t>
            </a:r>
          </a:p>
        </p:txBody>
      </p:sp>
      <p:sp>
        <p:nvSpPr>
          <p:cNvPr id="28689" name="TextBox 1"/>
          <p:cNvSpPr txBox="1">
            <a:spLocks noChangeArrowheads="1"/>
          </p:cNvSpPr>
          <p:nvPr/>
        </p:nvSpPr>
        <p:spPr bwMode="auto">
          <a:xfrm>
            <a:off x="0" y="1371600"/>
            <a:ext cx="6184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FF9900"/>
                </a:solidFill>
              </a:rPr>
              <a:t>GT</a:t>
            </a:r>
            <a:r>
              <a:rPr lang="en-US" altLang="en-US" b="1" dirty="0">
                <a:solidFill>
                  <a:srgbClr val="FF99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400" b="1" dirty="0">
                <a:solidFill>
                  <a:srgbClr val="FF99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→ Image Analysis → Connectivity → </a:t>
            </a:r>
            <a:r>
              <a:rPr lang="en-US" altLang="en-US" sz="2400" b="1" dirty="0" smtClean="0">
                <a:solidFill>
                  <a:srgbClr val="FF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cxnSp>
        <p:nvCxnSpPr>
          <p:cNvPr id="28690" name="Straight Connector 3"/>
          <p:cNvCxnSpPr>
            <a:cxnSpLocks noChangeShapeType="1"/>
          </p:cNvCxnSpPr>
          <p:nvPr/>
        </p:nvCxnSpPr>
        <p:spPr bwMode="auto">
          <a:xfrm>
            <a:off x="0" y="5410200"/>
            <a:ext cx="403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1" name="Straight Connector 26"/>
          <p:cNvCxnSpPr>
            <a:cxnSpLocks noChangeShapeType="1"/>
          </p:cNvCxnSpPr>
          <p:nvPr/>
        </p:nvCxnSpPr>
        <p:spPr bwMode="auto">
          <a:xfrm>
            <a:off x="4038600" y="4106863"/>
            <a:ext cx="2732088" cy="79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2" name="Straight Connector 29"/>
          <p:cNvCxnSpPr>
            <a:cxnSpLocks noChangeShapeType="1"/>
          </p:cNvCxnSpPr>
          <p:nvPr/>
        </p:nvCxnSpPr>
        <p:spPr bwMode="auto">
          <a:xfrm flipV="1">
            <a:off x="4027488" y="4090988"/>
            <a:ext cx="6350" cy="13192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3" name="Straight Connector 33"/>
          <p:cNvCxnSpPr>
            <a:cxnSpLocks noChangeShapeType="1"/>
          </p:cNvCxnSpPr>
          <p:nvPr/>
        </p:nvCxnSpPr>
        <p:spPr bwMode="auto">
          <a:xfrm flipV="1">
            <a:off x="6770688" y="4114800"/>
            <a:ext cx="11112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4" name="Straight Connector 35"/>
          <p:cNvCxnSpPr>
            <a:cxnSpLocks noChangeShapeType="1"/>
          </p:cNvCxnSpPr>
          <p:nvPr/>
        </p:nvCxnSpPr>
        <p:spPr bwMode="auto">
          <a:xfrm>
            <a:off x="6781800" y="5410200"/>
            <a:ext cx="2362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8695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4164013"/>
            <a:ext cx="2608263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8"/>
          <p:cNvGrpSpPr>
            <a:grpSpLocks/>
          </p:cNvGrpSpPr>
          <p:nvPr/>
        </p:nvGrpSpPr>
        <p:grpSpPr bwMode="auto">
          <a:xfrm>
            <a:off x="3657600" y="5965831"/>
            <a:ext cx="2526914" cy="358769"/>
            <a:chOff x="5712003" y="1091943"/>
            <a:chExt cx="2786040" cy="406592"/>
          </a:xfrm>
        </p:grpSpPr>
        <p:sp>
          <p:nvSpPr>
            <p:cNvPr id="27" name="Text Box 11"/>
            <p:cNvSpPr txBox="1">
              <a:spLocks noChangeArrowheads="1"/>
            </p:cNvSpPr>
            <p:nvPr/>
          </p:nvSpPr>
          <p:spPr bwMode="auto">
            <a:xfrm>
              <a:off x="5712003" y="1091943"/>
              <a:ext cx="2786040" cy="396884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0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</a:t>
              </a:r>
              <a:r>
                <a:rPr lang="en-GB" altLang="en-US" sz="2000" b="1" dirty="0" err="1" smtClean="0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Conefor</a:t>
              </a:r>
              <a:r>
                <a:rPr lang="en-GB" altLang="en-US" sz="20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GB" altLang="en-US" sz="2000" b="1" dirty="0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Inputs</a:t>
              </a:r>
            </a:p>
          </p:txBody>
        </p:sp>
        <p:pic>
          <p:nvPicPr>
            <p:cNvPr id="28" name="Picture 12" descr="Guidoslogo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6751" y="1095269"/>
              <a:ext cx="403267" cy="403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8"/>
          <p:cNvGrpSpPr>
            <a:grpSpLocks/>
          </p:cNvGrpSpPr>
          <p:nvPr/>
        </p:nvGrpSpPr>
        <p:grpSpPr bwMode="auto">
          <a:xfrm>
            <a:off x="5919787" y="1371600"/>
            <a:ext cx="3071813" cy="350203"/>
            <a:chOff x="5712002" y="1091943"/>
            <a:chExt cx="3386816" cy="396884"/>
          </a:xfrm>
        </p:grpSpPr>
        <p:sp>
          <p:nvSpPr>
            <p:cNvPr id="30" name="Text Box 11"/>
            <p:cNvSpPr txBox="1">
              <a:spLocks noChangeArrowheads="1"/>
            </p:cNvSpPr>
            <p:nvPr/>
          </p:nvSpPr>
          <p:spPr bwMode="auto">
            <a:xfrm>
              <a:off x="5712002" y="1091943"/>
              <a:ext cx="3386816" cy="396884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0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MSPA </a:t>
              </a:r>
              <a:r>
                <a:rPr lang="en-GB" altLang="en-US" sz="2000" b="1" dirty="0" err="1" smtClean="0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Conefor</a:t>
              </a:r>
              <a:r>
                <a:rPr lang="en-GB" altLang="en-US" sz="20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GB" altLang="en-US" sz="2000" b="1" dirty="0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Inputs</a:t>
              </a:r>
            </a:p>
          </p:txBody>
        </p:sp>
        <p:pic>
          <p:nvPicPr>
            <p:cNvPr id="31" name="Picture 12" descr="Guidoslogo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6751" y="1095268"/>
              <a:ext cx="352859" cy="36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9"/>
          <p:cNvSpPr txBox="1">
            <a:spLocks noChangeArrowheads="1"/>
          </p:cNvSpPr>
          <p:nvPr/>
        </p:nvSpPr>
        <p:spPr bwMode="auto">
          <a:xfrm>
            <a:off x="0" y="1120775"/>
            <a:ext cx="5778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Arial" panose="020B0604020202020204" pitchFamily="34" charset="0"/>
              </a:rPr>
              <a:t>Conefor: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  <a:hlinkClick r:id="rId2"/>
              </a:rPr>
              <a:t>http://www.conefor.org</a:t>
            </a:r>
            <a:endParaRPr lang="en-US" altLang="en-US" sz="20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quantify importance of habitat areas and links</a:t>
            </a:r>
          </a:p>
        </p:txBody>
      </p:sp>
      <p:sp>
        <p:nvSpPr>
          <p:cNvPr id="30723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BA9B194F-2B19-4959-A1F6-26C267E6BCAA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1284CCEC-9586-4A9D-91D8-BDAE9605B38B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14</a:t>
            </a:fld>
            <a:endParaRPr lang="en-US" altLang="en-US" smtClean="0"/>
          </a:p>
        </p:txBody>
      </p:sp>
      <p:sp>
        <p:nvSpPr>
          <p:cNvPr id="30725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1600200"/>
            <a:ext cx="33020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7" name="Group 8"/>
          <p:cNvGrpSpPr>
            <a:grpSpLocks/>
          </p:cNvGrpSpPr>
          <p:nvPr/>
        </p:nvGrpSpPr>
        <p:grpSpPr bwMode="auto">
          <a:xfrm>
            <a:off x="5181600" y="990600"/>
            <a:ext cx="3962400" cy="484188"/>
            <a:chOff x="5712002" y="1091943"/>
            <a:chExt cx="4368729" cy="533550"/>
          </a:xfrm>
        </p:grpSpPr>
        <p:sp>
          <p:nvSpPr>
            <p:cNvPr id="30729" name="Text Box 11"/>
            <p:cNvSpPr txBox="1">
              <a:spLocks noChangeArrowheads="1"/>
            </p:cNvSpPr>
            <p:nvPr/>
          </p:nvSpPr>
          <p:spPr bwMode="auto">
            <a:xfrm>
              <a:off x="5712002" y="1091943"/>
              <a:ext cx="4368729" cy="518841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 dirty="0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</a:t>
              </a:r>
              <a:r>
                <a:rPr lang="en-GB" altLang="en-US" sz="2900" b="1" dirty="0" err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Conefor</a:t>
              </a:r>
              <a:r>
                <a:rPr lang="en-GB" altLang="en-US" sz="2900" b="1" dirty="0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</a:p>
          </p:txBody>
        </p:sp>
        <p:pic>
          <p:nvPicPr>
            <p:cNvPr id="30730" name="Picture 12" descr="Guidos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6751" y="1095268"/>
              <a:ext cx="530226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2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76425"/>
            <a:ext cx="5608638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1"/>
          <p:cNvSpPr txBox="1">
            <a:spLocks noChangeArrowheads="1"/>
          </p:cNvSpPr>
          <p:nvPr/>
        </p:nvSpPr>
        <p:spPr bwMode="auto">
          <a:xfrm>
            <a:off x="0" y="898525"/>
            <a:ext cx="3771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Display options: Flip image,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Normalize/stretch data range</a:t>
            </a:r>
          </a:p>
        </p:txBody>
      </p:sp>
      <p:sp>
        <p:nvSpPr>
          <p:cNvPr id="35843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5581BD5-B7BC-4ACD-898B-A0D8061EA98B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3584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8E066C6C-FE10-4B28-AE1E-C484EBC76AAD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15</a:t>
            </a:fld>
            <a:endParaRPr lang="en-US" altLang="en-US" smtClean="0"/>
          </a:p>
        </p:txBody>
      </p:sp>
      <p:sp>
        <p:nvSpPr>
          <p:cNvPr id="35845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5846" name="Group 9"/>
          <p:cNvGrpSpPr>
            <a:grpSpLocks/>
          </p:cNvGrpSpPr>
          <p:nvPr/>
        </p:nvGrpSpPr>
        <p:grpSpPr bwMode="auto">
          <a:xfrm>
            <a:off x="5486400" y="958850"/>
            <a:ext cx="3505200" cy="482600"/>
            <a:chOff x="1511300" y="153988"/>
            <a:chExt cx="3864646" cy="530225"/>
          </a:xfrm>
        </p:grpSpPr>
        <p:sp>
          <p:nvSpPr>
            <p:cNvPr id="35851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3864646" cy="517817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Display Options</a:t>
              </a:r>
            </a:p>
          </p:txBody>
        </p:sp>
        <p:pic>
          <p:nvPicPr>
            <p:cNvPr id="35852" name="Picture 12" descr="Guidos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847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46238"/>
            <a:ext cx="8229600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Text Box 7"/>
          <p:cNvSpPr txBox="1">
            <a:spLocks noChangeArrowheads="1"/>
          </p:cNvSpPr>
          <p:nvPr/>
        </p:nvSpPr>
        <p:spPr bwMode="auto">
          <a:xfrm>
            <a:off x="3949700" y="2444750"/>
            <a:ext cx="4137025" cy="508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 i="1">
                <a:solidFill>
                  <a:schemeClr val="tx1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Flip Vertical </a:t>
            </a:r>
            <a:r>
              <a:rPr lang="en-US" altLang="en-US" sz="1600" b="1">
                <a:solidFill>
                  <a:schemeClr val="tx1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</a:p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chemeClr val="tx1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swap image </a:t>
            </a:r>
            <a:r>
              <a:rPr lang="ja-JP" altLang="en-US" sz="1600" b="1">
                <a:solidFill>
                  <a:schemeClr val="tx1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‘</a:t>
            </a:r>
            <a:r>
              <a:rPr lang="en-US" altLang="ja-JP" sz="1600" b="1">
                <a:solidFill>
                  <a:schemeClr val="tx1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upside-down</a:t>
            </a:r>
            <a:r>
              <a:rPr lang="ja-JP" altLang="en-US" sz="1600" b="1">
                <a:solidFill>
                  <a:schemeClr val="tx1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’</a:t>
            </a:r>
            <a:r>
              <a:rPr lang="en-US" altLang="ja-JP" sz="1600" b="1">
                <a:solidFill>
                  <a:schemeClr val="tx1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(non-GeoTiff)</a:t>
            </a:r>
            <a:endParaRPr lang="en-US" altLang="en-US" sz="1600" b="1">
              <a:solidFill>
                <a:schemeClr val="tx1"/>
              </a:solidFill>
              <a:latin typeface="Arial Rounded MT Bold" panose="020F07040305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5849" name="Text Box 7"/>
          <p:cNvSpPr txBox="1">
            <a:spLocks noChangeArrowheads="1"/>
          </p:cNvSpPr>
          <p:nvPr/>
        </p:nvSpPr>
        <p:spPr bwMode="auto">
          <a:xfrm>
            <a:off x="3962400" y="3525838"/>
            <a:ext cx="2217738" cy="508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 i="1">
                <a:solidFill>
                  <a:schemeClr val="tx1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Normalized </a:t>
            </a:r>
            <a:r>
              <a:rPr lang="en-US" altLang="en-US" sz="1600" b="1">
                <a:solidFill>
                  <a:schemeClr val="tx1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</a:p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chemeClr val="tx1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scale data to [0, 100]</a:t>
            </a:r>
          </a:p>
        </p:txBody>
      </p:sp>
      <p:sp>
        <p:nvSpPr>
          <p:cNvPr id="35850" name="Text Box 7"/>
          <p:cNvSpPr txBox="1">
            <a:spLocks noChangeArrowheads="1"/>
          </p:cNvSpPr>
          <p:nvPr/>
        </p:nvSpPr>
        <p:spPr bwMode="auto">
          <a:xfrm>
            <a:off x="3962400" y="4592638"/>
            <a:ext cx="4433888" cy="508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 i="1">
                <a:solidFill>
                  <a:schemeClr val="tx1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Autostretch </a:t>
            </a:r>
            <a:r>
              <a:rPr lang="en-US" altLang="en-US" sz="1600" b="1">
                <a:solidFill>
                  <a:schemeClr val="tx1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</a:p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chemeClr val="tx1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scale [0, 255] byte colortable to data range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1"/>
          <p:cNvSpPr txBox="1">
            <a:spLocks noChangeArrowheads="1"/>
          </p:cNvSpPr>
          <p:nvPr/>
        </p:nvSpPr>
        <p:spPr bwMode="auto">
          <a:xfrm>
            <a:off x="0" y="971550"/>
            <a:ext cx="3517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Display options: Colortable</a:t>
            </a:r>
          </a:p>
        </p:txBody>
      </p:sp>
      <p:sp>
        <p:nvSpPr>
          <p:cNvPr id="37891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6692715F-D822-408C-8598-FFBB088C7863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3789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02C81C44-31A1-4B6E-8580-452B7D6A74DC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16</a:t>
            </a:fld>
            <a:endParaRPr lang="en-US" altLang="en-US" smtClean="0"/>
          </a:p>
        </p:txBody>
      </p:sp>
      <p:sp>
        <p:nvSpPr>
          <p:cNvPr id="37893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7894" name="Group 9"/>
          <p:cNvGrpSpPr>
            <a:grpSpLocks/>
          </p:cNvGrpSpPr>
          <p:nvPr/>
        </p:nvGrpSpPr>
        <p:grpSpPr bwMode="auto">
          <a:xfrm>
            <a:off x="5486400" y="958850"/>
            <a:ext cx="3505200" cy="482600"/>
            <a:chOff x="1511300" y="153988"/>
            <a:chExt cx="3864646" cy="530225"/>
          </a:xfrm>
        </p:grpSpPr>
        <p:sp>
          <p:nvSpPr>
            <p:cNvPr id="37896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3864646" cy="517817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Display Options</a:t>
              </a:r>
            </a:p>
          </p:txBody>
        </p:sp>
        <p:pic>
          <p:nvPicPr>
            <p:cNvPr id="37897" name="Picture 12" descr="Guidos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895" name="Picture 1" descr="a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44650"/>
            <a:ext cx="82296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7" descr="g6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46238"/>
            <a:ext cx="8229600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Line 5"/>
          <p:cNvSpPr>
            <a:spLocks noChangeShapeType="1"/>
          </p:cNvSpPr>
          <p:nvPr/>
        </p:nvSpPr>
        <p:spPr bwMode="auto">
          <a:xfrm flipV="1">
            <a:off x="2152650" y="2971800"/>
            <a:ext cx="261938" cy="1952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147638" y="3014663"/>
            <a:ext cx="2041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rgbClr val="FF0000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Zoom mode/factor</a:t>
            </a:r>
          </a:p>
        </p:txBody>
      </p:sp>
      <p:sp>
        <p:nvSpPr>
          <p:cNvPr id="41989" name="Line 7"/>
          <p:cNvSpPr>
            <a:spLocks noChangeShapeType="1"/>
          </p:cNvSpPr>
          <p:nvPr/>
        </p:nvSpPr>
        <p:spPr bwMode="auto">
          <a:xfrm>
            <a:off x="2152650" y="3221038"/>
            <a:ext cx="2765425" cy="172878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0" name="Rectangle 8"/>
          <p:cNvSpPr>
            <a:spLocks noChangeArrowheads="1"/>
          </p:cNvSpPr>
          <p:nvPr/>
        </p:nvSpPr>
        <p:spPr bwMode="auto">
          <a:xfrm>
            <a:off x="4899025" y="4949825"/>
            <a:ext cx="1501775" cy="7842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00" b="1">
              <a:solidFill>
                <a:srgbClr val="FF0000"/>
              </a:solidFill>
              <a:latin typeface="Arial Rounded MT Bold" panose="020F07040305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1991" name="Text Box 10"/>
          <p:cNvSpPr txBox="1">
            <a:spLocks noChangeArrowheads="1"/>
          </p:cNvSpPr>
          <p:nvPr/>
        </p:nvSpPr>
        <p:spPr bwMode="auto">
          <a:xfrm>
            <a:off x="0" y="914400"/>
            <a:ext cx="3668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Display options: Zoom mode</a:t>
            </a:r>
          </a:p>
        </p:txBody>
      </p:sp>
      <p:sp>
        <p:nvSpPr>
          <p:cNvPr id="41992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AA8E73E2-1EF7-4273-86D2-B9E475DD5010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4199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AE3DE635-57AB-42C5-9E70-24225A1F3717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17</a:t>
            </a:fld>
            <a:endParaRPr lang="en-US" altLang="en-US" smtClean="0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995" name="Group 13"/>
          <p:cNvGrpSpPr>
            <a:grpSpLocks/>
          </p:cNvGrpSpPr>
          <p:nvPr/>
        </p:nvGrpSpPr>
        <p:grpSpPr bwMode="auto">
          <a:xfrm>
            <a:off x="5486400" y="958850"/>
            <a:ext cx="3505200" cy="482600"/>
            <a:chOff x="1511300" y="153988"/>
            <a:chExt cx="3864646" cy="530225"/>
          </a:xfrm>
        </p:grpSpPr>
        <p:sp>
          <p:nvSpPr>
            <p:cNvPr id="41996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3864646" cy="517817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Display Options</a:t>
              </a:r>
            </a:p>
          </p:txBody>
        </p:sp>
        <p:pic>
          <p:nvPicPr>
            <p:cNvPr id="41997" name="Picture 12" descr="Guidos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g7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46238"/>
            <a:ext cx="8229600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legendn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0" y="1631950"/>
            <a:ext cx="9271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D2791694-8244-44EB-AEDD-418200430A4F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44037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FB0FBA13-35D7-4F15-83C3-B4395D1317E5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18</a:t>
            </a:fld>
            <a:endParaRPr lang="en-US" altLang="en-US" smtClean="0"/>
          </a:p>
        </p:txBody>
      </p:sp>
      <p:sp>
        <p:nvSpPr>
          <p:cNvPr id="44038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4039" name="Group 10"/>
          <p:cNvGrpSpPr>
            <a:grpSpLocks/>
          </p:cNvGrpSpPr>
          <p:nvPr/>
        </p:nvGrpSpPr>
        <p:grpSpPr bwMode="auto">
          <a:xfrm>
            <a:off x="5486400" y="958850"/>
            <a:ext cx="3505200" cy="482600"/>
            <a:chOff x="1511300" y="153988"/>
            <a:chExt cx="3864646" cy="530225"/>
          </a:xfrm>
        </p:grpSpPr>
        <p:sp>
          <p:nvSpPr>
            <p:cNvPr id="44041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3864646" cy="517817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Display Options</a:t>
              </a:r>
            </a:p>
          </p:txBody>
        </p:sp>
        <p:pic>
          <p:nvPicPr>
            <p:cNvPr id="44042" name="Picture 12" descr="Guidos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40" name="Text Box 10"/>
          <p:cNvSpPr txBox="1">
            <a:spLocks noChangeArrowheads="1"/>
          </p:cNvSpPr>
          <p:nvPr/>
        </p:nvSpPr>
        <p:spPr bwMode="auto">
          <a:xfrm>
            <a:off x="0" y="914400"/>
            <a:ext cx="3668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Display options: Zoom mode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g2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46238"/>
            <a:ext cx="8229600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Line 5"/>
          <p:cNvSpPr>
            <a:spLocks noChangeShapeType="1"/>
          </p:cNvSpPr>
          <p:nvPr/>
        </p:nvSpPr>
        <p:spPr bwMode="auto">
          <a:xfrm flipH="1">
            <a:off x="5334000" y="4953000"/>
            <a:ext cx="989013" cy="6905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6340475" y="4800600"/>
            <a:ext cx="18256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rgbClr val="FFFF00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Read input mask</a:t>
            </a:r>
          </a:p>
        </p:txBody>
      </p:sp>
      <p:grpSp>
        <p:nvGrpSpPr>
          <p:cNvPr id="46085" name="Group 6"/>
          <p:cNvGrpSpPr>
            <a:grpSpLocks/>
          </p:cNvGrpSpPr>
          <p:nvPr/>
        </p:nvGrpSpPr>
        <p:grpSpPr bwMode="auto">
          <a:xfrm>
            <a:off x="5440363" y="958850"/>
            <a:ext cx="3627437" cy="488950"/>
            <a:chOff x="1511300" y="153988"/>
            <a:chExt cx="3998543" cy="537911"/>
          </a:xfrm>
        </p:grpSpPr>
        <p:sp>
          <p:nvSpPr>
            <p:cNvPr id="46090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3998543" cy="529974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Pattern Analysis</a:t>
              </a:r>
            </a:p>
          </p:txBody>
        </p:sp>
        <p:pic>
          <p:nvPicPr>
            <p:cNvPr id="46091" name="Picture 12" descr="Guidos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086" name="Text Box 9"/>
          <p:cNvSpPr txBox="1">
            <a:spLocks noChangeArrowheads="1"/>
          </p:cNvSpPr>
          <p:nvPr/>
        </p:nvSpPr>
        <p:spPr bwMode="auto">
          <a:xfrm>
            <a:off x="76200" y="974725"/>
            <a:ext cx="4100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Ex.: MSPA and network analysis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using test image: </a:t>
            </a:r>
            <a:r>
              <a:rPr lang="en-US" altLang="en-US" sz="2000" b="1" i="1">
                <a:solidFill>
                  <a:schemeClr val="tx1"/>
                </a:solidFill>
                <a:latin typeface="Arial" panose="020B0604020202020204" pitchFamily="34" charset="0"/>
              </a:rPr>
              <a:t>input.tif</a:t>
            </a:r>
          </a:p>
        </p:txBody>
      </p:sp>
      <p:sp>
        <p:nvSpPr>
          <p:cNvPr id="46087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6F5854A2-D3C4-43F3-B506-C612499D9E9E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46088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10ECAEDD-CEC1-44BC-93FC-3811871840DC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19</a:t>
            </a:fld>
            <a:endParaRPr lang="en-US" altLang="en-US" smtClean="0"/>
          </a:p>
        </p:txBody>
      </p:sp>
      <p:sp>
        <p:nvSpPr>
          <p:cNvPr id="46089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90488" y="1679575"/>
            <a:ext cx="8962931" cy="384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2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The workshop will address the following topics:</a:t>
            </a:r>
          </a:p>
          <a:p>
            <a:pPr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2200" b="1" dirty="0">
              <a:solidFill>
                <a:schemeClr val="tx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>
              <a:lnSpc>
                <a:spcPct val="13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2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1) Introduction and motivation for new ways of pattern analysis</a:t>
            </a:r>
          </a:p>
          <a:p>
            <a:pPr eaLnBrk="1">
              <a:lnSpc>
                <a:spcPct val="13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2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2) MSPA: Morphological Spatial Pattern Analysis</a:t>
            </a:r>
            <a:br>
              <a:rPr lang="en-US" altLang="en-US" sz="22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altLang="en-US" sz="2200" b="1" dirty="0">
                <a:solidFill>
                  <a:srgbClr val="0099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3) GuidosToolbox: program features and processing options</a:t>
            </a:r>
            <a:r>
              <a:rPr lang="en-US" altLang="en-US" sz="22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altLang="en-US" sz="22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altLang="en-US" sz="22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4) Hands-On examples using a training data set: </a:t>
            </a:r>
          </a:p>
          <a:p>
            <a:pPr eaLnBrk="1">
              <a:lnSpc>
                <a:spcPct val="13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2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a) data preparation</a:t>
            </a:r>
            <a:br>
              <a:rPr lang="en-US" altLang="en-US" sz="22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altLang="en-US" sz="22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b) MSPA, connectivity, fragmentation, contortion, mosaic, … </a:t>
            </a:r>
            <a:br>
              <a:rPr lang="en-US" altLang="en-US" sz="22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altLang="en-US" sz="22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c) post-processing: exporting to GeoTiff, Google Earth </a:t>
            </a:r>
            <a:r>
              <a:rPr lang="en-US" altLang="en-US" sz="2200" b="1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overlays</a:t>
            </a:r>
            <a:endParaRPr lang="en-US" altLang="en-US" sz="2200" b="1" dirty="0">
              <a:solidFill>
                <a:schemeClr val="tx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339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8AFD80B9-0B2C-4C18-9876-106D8E0A26EE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DE19D9B1-43F2-4CB9-BA08-EF17E94890CC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</a:t>
            </a:fld>
            <a:endParaRPr lang="en-US" altLang="en-US" smtClean="0"/>
          </a:p>
        </p:txBody>
      </p:sp>
      <p:sp>
        <p:nvSpPr>
          <p:cNvPr id="14341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342" name="Group 11"/>
          <p:cNvGrpSpPr>
            <a:grpSpLocks/>
          </p:cNvGrpSpPr>
          <p:nvPr/>
        </p:nvGrpSpPr>
        <p:grpSpPr bwMode="auto">
          <a:xfrm>
            <a:off x="103188" y="990600"/>
            <a:ext cx="4087812" cy="412750"/>
            <a:chOff x="103396" y="990600"/>
            <a:chExt cx="4087603" cy="412528"/>
          </a:xfrm>
        </p:grpSpPr>
        <p:sp>
          <p:nvSpPr>
            <p:cNvPr id="14343" name="Text Box 18"/>
            <p:cNvSpPr txBox="1">
              <a:spLocks noChangeArrowheads="1"/>
            </p:cNvSpPr>
            <p:nvPr/>
          </p:nvSpPr>
          <p:spPr bwMode="auto">
            <a:xfrm>
              <a:off x="103396" y="990600"/>
              <a:ext cx="4087603" cy="412528"/>
            </a:xfrm>
            <a:prstGeom prst="rect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75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7000"/>
                </a:lnSpc>
                <a:spcBef>
                  <a:spcPts val="1363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200" b="1">
                  <a:solidFill>
                    <a:schemeClr val="bg1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     GuidosToolbox Workshop</a:t>
              </a:r>
              <a:endParaRPr lang="en-GB" altLang="en-US" sz="2200" b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pic>
          <p:nvPicPr>
            <p:cNvPr id="14344" name="Picture 4" descr="Guidos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00" y="990600"/>
              <a:ext cx="381000" cy="398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1600200"/>
            <a:ext cx="7923212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Line 6"/>
          <p:cNvSpPr>
            <a:spLocks noChangeShapeType="1"/>
          </p:cNvSpPr>
          <p:nvPr/>
        </p:nvSpPr>
        <p:spPr bwMode="auto">
          <a:xfrm flipH="1">
            <a:off x="4078288" y="1787525"/>
            <a:ext cx="622300" cy="34607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2" name="Text Box 7"/>
          <p:cNvSpPr txBox="1">
            <a:spLocks noChangeArrowheads="1"/>
          </p:cNvSpPr>
          <p:nvPr/>
        </p:nvSpPr>
        <p:spPr bwMode="auto">
          <a:xfrm>
            <a:off x="4754563" y="1554163"/>
            <a:ext cx="192881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rgbClr val="FFFF00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MSPA processing</a:t>
            </a:r>
          </a:p>
        </p:txBody>
      </p:sp>
      <p:sp>
        <p:nvSpPr>
          <p:cNvPr id="48133" name="Text Box 10"/>
          <p:cNvSpPr txBox="1">
            <a:spLocks noChangeArrowheads="1"/>
          </p:cNvSpPr>
          <p:nvPr/>
        </p:nvSpPr>
        <p:spPr bwMode="auto">
          <a:xfrm>
            <a:off x="-76200" y="898525"/>
            <a:ext cx="5029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Arial" panose="020B0604020202020204" pitchFamily="34" charset="0"/>
              </a:rPr>
              <a:t>Pattern Analysis: 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MSPA, Network,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Distance, Contortion, Fragmentation, …</a:t>
            </a:r>
          </a:p>
        </p:txBody>
      </p:sp>
      <p:sp>
        <p:nvSpPr>
          <p:cNvPr id="48134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5BB4C6E7-0498-4C61-9C57-8A33C5A5D889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4813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1EB73991-5E24-4C00-A322-D9EA3991E3F6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20</a:t>
            </a:fld>
            <a:endParaRPr lang="en-US" altLang="en-US" smtClean="0"/>
          </a:p>
        </p:txBody>
      </p:sp>
      <p:sp>
        <p:nvSpPr>
          <p:cNvPr id="48136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8137" name="Group 6"/>
          <p:cNvGrpSpPr>
            <a:grpSpLocks/>
          </p:cNvGrpSpPr>
          <p:nvPr/>
        </p:nvGrpSpPr>
        <p:grpSpPr bwMode="auto">
          <a:xfrm>
            <a:off x="5440363" y="958850"/>
            <a:ext cx="3627437" cy="488950"/>
            <a:chOff x="1511300" y="153988"/>
            <a:chExt cx="3998543" cy="537911"/>
          </a:xfrm>
        </p:grpSpPr>
        <p:sp>
          <p:nvSpPr>
            <p:cNvPr id="48138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3998543" cy="529974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Pattern Analysis</a:t>
              </a:r>
            </a:p>
          </p:txBody>
        </p:sp>
        <p:pic>
          <p:nvPicPr>
            <p:cNvPr id="48139" name="Picture 12" descr="Guidos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63675"/>
            <a:ext cx="8229600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Line 5"/>
          <p:cNvSpPr>
            <a:spLocks noChangeShapeType="1"/>
          </p:cNvSpPr>
          <p:nvPr/>
        </p:nvSpPr>
        <p:spPr bwMode="auto">
          <a:xfrm flipH="1" flipV="1">
            <a:off x="1828800" y="3962400"/>
            <a:ext cx="2133600" cy="1500188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0" name="Text Box 6"/>
          <p:cNvSpPr txBox="1">
            <a:spLocks noChangeArrowheads="1"/>
          </p:cNvSpPr>
          <p:nvPr/>
        </p:nvSpPr>
        <p:spPr bwMode="auto">
          <a:xfrm>
            <a:off x="3303588" y="5486400"/>
            <a:ext cx="3173412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rgbClr val="FFFF00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MSPA parameters and classes</a:t>
            </a:r>
          </a:p>
        </p:txBody>
      </p:sp>
      <p:sp>
        <p:nvSpPr>
          <p:cNvPr id="50181" name="Line 7"/>
          <p:cNvSpPr>
            <a:spLocks noChangeShapeType="1"/>
          </p:cNvSpPr>
          <p:nvPr/>
        </p:nvSpPr>
        <p:spPr bwMode="auto">
          <a:xfrm>
            <a:off x="6553200" y="5865813"/>
            <a:ext cx="200025" cy="201612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0182" name="Group 9"/>
          <p:cNvGrpSpPr>
            <a:grpSpLocks/>
          </p:cNvGrpSpPr>
          <p:nvPr/>
        </p:nvGrpSpPr>
        <p:grpSpPr bwMode="auto">
          <a:xfrm>
            <a:off x="5486400" y="958850"/>
            <a:ext cx="3505200" cy="488950"/>
            <a:chOff x="1511300" y="153988"/>
            <a:chExt cx="3864646" cy="537911"/>
          </a:xfrm>
        </p:grpSpPr>
        <p:sp>
          <p:nvSpPr>
            <p:cNvPr id="50188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3864646" cy="529974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MSPA analysis</a:t>
              </a:r>
            </a:p>
          </p:txBody>
        </p:sp>
        <p:pic>
          <p:nvPicPr>
            <p:cNvPr id="50189" name="Picture 12" descr="Guidos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183" name="Picture 3" descr="legendn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76400"/>
            <a:ext cx="9271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Text Box 11"/>
          <p:cNvSpPr txBox="1">
            <a:spLocks noChangeArrowheads="1"/>
          </p:cNvSpPr>
          <p:nvPr/>
        </p:nvSpPr>
        <p:spPr bwMode="auto">
          <a:xfrm>
            <a:off x="-44450" y="898525"/>
            <a:ext cx="4540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MSPA parameters, MSPA statistics</a:t>
            </a:r>
          </a:p>
        </p:txBody>
      </p:sp>
      <p:sp>
        <p:nvSpPr>
          <p:cNvPr id="50185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47F34698-5955-41D1-B945-922E4B828411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5018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64369229-5ADF-4475-B612-2DE7F908F06B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</a:t>
            </a:fld>
            <a:endParaRPr lang="en-US" altLang="en-US" smtClean="0"/>
          </a:p>
        </p:txBody>
      </p:sp>
      <p:sp>
        <p:nvSpPr>
          <p:cNvPr id="50187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63675"/>
            <a:ext cx="8229600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Line 5"/>
          <p:cNvSpPr>
            <a:spLocks noChangeShapeType="1"/>
          </p:cNvSpPr>
          <p:nvPr/>
        </p:nvSpPr>
        <p:spPr bwMode="auto">
          <a:xfrm flipH="1" flipV="1">
            <a:off x="990600" y="4306888"/>
            <a:ext cx="3009900" cy="1179512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8" name="Text Box 6"/>
          <p:cNvSpPr txBox="1">
            <a:spLocks noChangeArrowheads="1"/>
          </p:cNvSpPr>
          <p:nvPr/>
        </p:nvSpPr>
        <p:spPr bwMode="auto">
          <a:xfrm>
            <a:off x="3352800" y="5567363"/>
            <a:ext cx="1722438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rgbClr val="FFFF00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MSPA statistics</a:t>
            </a:r>
          </a:p>
        </p:txBody>
      </p:sp>
      <p:sp>
        <p:nvSpPr>
          <p:cNvPr id="52229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6166903-8333-4461-8E95-47C5B0ABABE4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52230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D4B1E77-3906-4288-ACED-A319F9B6B6D6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22</a:t>
            </a:fld>
            <a:endParaRPr lang="en-US" altLang="en-US" smtClean="0"/>
          </a:p>
        </p:txBody>
      </p:sp>
      <p:sp>
        <p:nvSpPr>
          <p:cNvPr id="52231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2232" name="Group 9"/>
          <p:cNvGrpSpPr>
            <a:grpSpLocks/>
          </p:cNvGrpSpPr>
          <p:nvPr/>
        </p:nvGrpSpPr>
        <p:grpSpPr bwMode="auto">
          <a:xfrm>
            <a:off x="5486400" y="958850"/>
            <a:ext cx="3505200" cy="488950"/>
            <a:chOff x="1511300" y="153988"/>
            <a:chExt cx="3864646" cy="537911"/>
          </a:xfrm>
        </p:grpSpPr>
        <p:sp>
          <p:nvSpPr>
            <p:cNvPr id="52235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3864646" cy="529974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MSPA analysis</a:t>
              </a:r>
            </a:p>
          </p:txBody>
        </p:sp>
        <p:pic>
          <p:nvPicPr>
            <p:cNvPr id="52236" name="Picture 12" descr="Guidos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233" name="Text Box 11"/>
          <p:cNvSpPr txBox="1">
            <a:spLocks noChangeArrowheads="1"/>
          </p:cNvSpPr>
          <p:nvPr/>
        </p:nvSpPr>
        <p:spPr bwMode="auto">
          <a:xfrm>
            <a:off x="-44450" y="898525"/>
            <a:ext cx="4540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MSPA parameters, MSPA statistics</a:t>
            </a:r>
          </a:p>
        </p:txBody>
      </p:sp>
      <p:pic>
        <p:nvPicPr>
          <p:cNvPr id="52234" name="Picture 3" descr="legendn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76400"/>
            <a:ext cx="9271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92263"/>
            <a:ext cx="8229600" cy="480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Oval 8"/>
          <p:cNvSpPr>
            <a:spLocks noChangeArrowheads="1"/>
          </p:cNvSpPr>
          <p:nvPr/>
        </p:nvSpPr>
        <p:spPr bwMode="auto">
          <a:xfrm>
            <a:off x="908050" y="3436938"/>
            <a:ext cx="1520825" cy="898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945" tIns="41473" rIns="82945" bIns="41473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00" b="1">
              <a:solidFill>
                <a:srgbClr val="FF0000"/>
              </a:solidFill>
              <a:latin typeface="Arial Rounded MT Bold" panose="020F07040305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4276" name="Text Box 12"/>
          <p:cNvSpPr txBox="1">
            <a:spLocks noChangeArrowheads="1"/>
          </p:cNvSpPr>
          <p:nvPr/>
        </p:nvSpPr>
        <p:spPr bwMode="auto">
          <a:xfrm>
            <a:off x="0" y="892175"/>
            <a:ext cx="37131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MSPA parameters: FGConn,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EdgeWidth, Transition, Intext</a:t>
            </a:r>
          </a:p>
        </p:txBody>
      </p:sp>
      <p:sp>
        <p:nvSpPr>
          <p:cNvPr id="54277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10E1A268-A4B6-42F6-B08C-5949396D4D79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54278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669935CB-4B7D-4130-BEF5-AA8BDCD96888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23</a:t>
            </a:fld>
            <a:endParaRPr lang="en-US" altLang="en-US" smtClean="0"/>
          </a:p>
        </p:txBody>
      </p:sp>
      <p:sp>
        <p:nvSpPr>
          <p:cNvPr id="54279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4280" name="Group 9"/>
          <p:cNvGrpSpPr>
            <a:grpSpLocks/>
          </p:cNvGrpSpPr>
          <p:nvPr/>
        </p:nvGrpSpPr>
        <p:grpSpPr bwMode="auto">
          <a:xfrm>
            <a:off x="5486400" y="958850"/>
            <a:ext cx="3505200" cy="488950"/>
            <a:chOff x="1511300" y="153988"/>
            <a:chExt cx="3864646" cy="537911"/>
          </a:xfrm>
        </p:grpSpPr>
        <p:sp>
          <p:nvSpPr>
            <p:cNvPr id="54285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3864646" cy="529974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MSPA analysis</a:t>
              </a:r>
            </a:p>
          </p:txBody>
        </p:sp>
        <p:pic>
          <p:nvPicPr>
            <p:cNvPr id="54286" name="Picture 12" descr="Guidos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281" name="Line 5"/>
          <p:cNvSpPr>
            <a:spLocks noChangeShapeType="1"/>
          </p:cNvSpPr>
          <p:nvPr/>
        </p:nvSpPr>
        <p:spPr bwMode="auto">
          <a:xfrm flipH="1" flipV="1">
            <a:off x="1981200" y="3457575"/>
            <a:ext cx="2133600" cy="2057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2" name="Text Box 6"/>
          <p:cNvSpPr txBox="1">
            <a:spLocks noChangeArrowheads="1"/>
          </p:cNvSpPr>
          <p:nvPr/>
        </p:nvSpPr>
        <p:spPr bwMode="auto">
          <a:xfrm>
            <a:off x="3276600" y="5562600"/>
            <a:ext cx="3173413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rgbClr val="FFFF00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MSPA parameters and classes</a:t>
            </a:r>
          </a:p>
        </p:txBody>
      </p:sp>
      <p:sp>
        <p:nvSpPr>
          <p:cNvPr id="54283" name="Line 7"/>
          <p:cNvSpPr>
            <a:spLocks noChangeShapeType="1"/>
          </p:cNvSpPr>
          <p:nvPr/>
        </p:nvSpPr>
        <p:spPr bwMode="auto">
          <a:xfrm>
            <a:off x="6400800" y="5665788"/>
            <a:ext cx="200025" cy="201612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4284" name="Picture 3" descr="legendn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12925"/>
            <a:ext cx="9271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6221413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A78D81FE-E68E-41EE-BBAC-050205E12707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5632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65C25067-3CD7-4606-8F87-E9975799B5B1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24</a:t>
            </a:fld>
            <a:endParaRPr lang="en-US" altLang="en-US" smtClean="0"/>
          </a:p>
        </p:txBody>
      </p:sp>
      <p:sp>
        <p:nvSpPr>
          <p:cNvPr id="56325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6" name="TextBox 2"/>
          <p:cNvSpPr txBox="1">
            <a:spLocks noChangeArrowheads="1"/>
          </p:cNvSpPr>
          <p:nvPr/>
        </p:nvSpPr>
        <p:spPr bwMode="auto">
          <a:xfrm>
            <a:off x="-76200" y="914400"/>
            <a:ext cx="43862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FF0000"/>
                </a:solidFill>
              </a:rPr>
              <a:t>Pattern:</a:t>
            </a:r>
            <a:r>
              <a:rPr lang="en-US" altLang="en-US" sz="2400" b="1" dirty="0"/>
              <a:t> MSPA map product</a:t>
            </a:r>
            <a:br>
              <a:rPr lang="en-US" altLang="en-US" sz="2400" b="1" dirty="0"/>
            </a:br>
            <a:r>
              <a:rPr lang="en-US" altLang="en-US" sz="2400" b="1" i="1" dirty="0"/>
              <a:t> </a:t>
            </a:r>
            <a:r>
              <a:rPr lang="en-US" altLang="en-US" sz="2400" b="1" dirty="0"/>
              <a:t>(show geographic hotspots)</a:t>
            </a:r>
          </a:p>
        </p:txBody>
      </p:sp>
      <p:sp>
        <p:nvSpPr>
          <p:cNvPr id="56327" name="TextBox 3"/>
          <p:cNvSpPr txBox="1">
            <a:spLocks noChangeArrowheads="1"/>
          </p:cNvSpPr>
          <p:nvPr/>
        </p:nvSpPr>
        <p:spPr bwMode="auto">
          <a:xfrm>
            <a:off x="6472238" y="1752600"/>
            <a:ext cx="26717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>
                <a:solidFill>
                  <a:srgbClr val="FF0000"/>
                </a:solidFill>
              </a:rPr>
              <a:t>Connectors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>
                <a:solidFill>
                  <a:srgbClr val="3333FF"/>
                </a:solidFill>
              </a:rPr>
              <a:t>Perforations/area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>
                <a:solidFill>
                  <a:srgbClr val="008000"/>
                </a:solidFill>
              </a:rPr>
              <a:t>Core area grouping</a:t>
            </a:r>
          </a:p>
        </p:txBody>
      </p:sp>
      <p:pic>
        <p:nvPicPr>
          <p:cNvPr id="56328" name="Picture 6" descr="lege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819400"/>
            <a:ext cx="1457325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29" name="Group 9"/>
          <p:cNvGrpSpPr>
            <a:grpSpLocks/>
          </p:cNvGrpSpPr>
          <p:nvPr/>
        </p:nvGrpSpPr>
        <p:grpSpPr bwMode="auto">
          <a:xfrm>
            <a:off x="5486400" y="958850"/>
            <a:ext cx="3505200" cy="488950"/>
            <a:chOff x="1511300" y="153988"/>
            <a:chExt cx="3864646" cy="537911"/>
          </a:xfrm>
        </p:grpSpPr>
        <p:sp>
          <p:nvSpPr>
            <p:cNvPr id="56332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3864646" cy="529974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MSPA analysis</a:t>
              </a:r>
            </a:p>
          </p:txBody>
        </p:sp>
        <p:pic>
          <p:nvPicPr>
            <p:cNvPr id="56333" name="Picture 12" descr="Guidos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30" name="Line 5"/>
          <p:cNvSpPr>
            <a:spLocks noChangeShapeType="1"/>
          </p:cNvSpPr>
          <p:nvPr/>
        </p:nvSpPr>
        <p:spPr bwMode="auto">
          <a:xfrm flipH="1" flipV="1">
            <a:off x="2770188" y="6249988"/>
            <a:ext cx="4164012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1" name="Line 5"/>
          <p:cNvSpPr>
            <a:spLocks noChangeShapeType="1"/>
          </p:cNvSpPr>
          <p:nvPr/>
        </p:nvSpPr>
        <p:spPr bwMode="auto">
          <a:xfrm flipH="1" flipV="1">
            <a:off x="6934200" y="2768600"/>
            <a:ext cx="0" cy="3481388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a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44650"/>
            <a:ext cx="82296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Line 6"/>
          <p:cNvSpPr>
            <a:spLocks noChangeShapeType="1"/>
          </p:cNvSpPr>
          <p:nvPr/>
        </p:nvSpPr>
        <p:spPr bwMode="auto">
          <a:xfrm flipH="1">
            <a:off x="4419600" y="1739900"/>
            <a:ext cx="276225" cy="6223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48" name="Text Box 7"/>
          <p:cNvSpPr txBox="1">
            <a:spLocks noChangeArrowheads="1"/>
          </p:cNvSpPr>
          <p:nvPr/>
        </p:nvSpPr>
        <p:spPr bwMode="auto">
          <a:xfrm>
            <a:off x="4918075" y="1604963"/>
            <a:ext cx="2871788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rgbClr val="FFFF00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Network Analysis</a:t>
            </a:r>
          </a:p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chemeClr val="tx1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(Core/Bridge -&gt; Node/Link)</a:t>
            </a:r>
          </a:p>
        </p:txBody>
      </p:sp>
      <p:pic>
        <p:nvPicPr>
          <p:cNvPr id="57349" name="Picture 3" descr="legendn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1631950"/>
            <a:ext cx="9271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Text Box 10"/>
          <p:cNvSpPr txBox="1">
            <a:spLocks noChangeArrowheads="1"/>
          </p:cNvSpPr>
          <p:nvPr/>
        </p:nvSpPr>
        <p:spPr bwMode="auto">
          <a:xfrm>
            <a:off x="38100" y="898525"/>
            <a:ext cx="4133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Arial" panose="020B0604020202020204" pitchFamily="34" charset="0"/>
              </a:rPr>
              <a:t>Network Analysis: 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components,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importance, bridge to Conefor </a:t>
            </a:r>
          </a:p>
        </p:txBody>
      </p:sp>
      <p:sp>
        <p:nvSpPr>
          <p:cNvPr id="57351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E087E704-061B-46F5-802B-353F44E17C45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5735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09FD3302-932E-49CE-8298-568C1B414E87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25</a:t>
            </a:fld>
            <a:endParaRPr lang="en-US" altLang="en-US" smtClean="0"/>
          </a:p>
        </p:txBody>
      </p:sp>
      <p:sp>
        <p:nvSpPr>
          <p:cNvPr id="57353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7354" name="Group 12"/>
          <p:cNvGrpSpPr>
            <a:grpSpLocks/>
          </p:cNvGrpSpPr>
          <p:nvPr/>
        </p:nvGrpSpPr>
        <p:grpSpPr bwMode="auto">
          <a:xfrm>
            <a:off x="5105400" y="958850"/>
            <a:ext cx="3962400" cy="482600"/>
            <a:chOff x="1511300" y="153988"/>
            <a:chExt cx="4019232" cy="530225"/>
          </a:xfrm>
        </p:grpSpPr>
        <p:sp>
          <p:nvSpPr>
            <p:cNvPr id="57355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4019232" cy="517134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MSPA → Network </a:t>
              </a:r>
            </a:p>
          </p:txBody>
        </p:sp>
        <p:pic>
          <p:nvPicPr>
            <p:cNvPr id="57356" name="Picture 14" descr="Guidos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 descr="g9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46238"/>
            <a:ext cx="8229600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7"/>
          <p:cNvSpPr txBox="1">
            <a:spLocks noChangeArrowheads="1"/>
          </p:cNvSpPr>
          <p:nvPr/>
        </p:nvSpPr>
        <p:spPr bwMode="auto">
          <a:xfrm>
            <a:off x="4918075" y="1595438"/>
            <a:ext cx="171450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rgbClr val="FFFF00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a) Components</a:t>
            </a:r>
          </a:p>
        </p:txBody>
      </p:sp>
      <p:sp>
        <p:nvSpPr>
          <p:cNvPr id="59396" name="Text Box 8"/>
          <p:cNvSpPr txBox="1">
            <a:spLocks noChangeArrowheads="1"/>
          </p:cNvSpPr>
          <p:nvPr/>
        </p:nvSpPr>
        <p:spPr bwMode="auto">
          <a:xfrm>
            <a:off x="0" y="974725"/>
            <a:ext cx="45989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Arial" panose="020B0604020202020204" pitchFamily="34" charset="0"/>
              </a:rPr>
              <a:t>Network Analysis: 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components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(interconnected set of nodes &amp; links</a:t>
            </a:r>
          </a:p>
        </p:txBody>
      </p:sp>
      <p:sp>
        <p:nvSpPr>
          <p:cNvPr id="59397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6E5EB2E2-C7D5-4396-BD86-672F35D8E196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59398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FE7C2B8-CC55-40F9-B481-6C2C91DB4363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26</a:t>
            </a:fld>
            <a:endParaRPr lang="en-US" altLang="en-US" smtClean="0"/>
          </a:p>
        </p:txBody>
      </p:sp>
      <p:sp>
        <p:nvSpPr>
          <p:cNvPr id="59399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9400" name="Group 10"/>
          <p:cNvGrpSpPr>
            <a:grpSpLocks/>
          </p:cNvGrpSpPr>
          <p:nvPr/>
        </p:nvGrpSpPr>
        <p:grpSpPr bwMode="auto">
          <a:xfrm>
            <a:off x="5105400" y="958850"/>
            <a:ext cx="3962400" cy="482600"/>
            <a:chOff x="1511300" y="153988"/>
            <a:chExt cx="4019232" cy="530225"/>
          </a:xfrm>
        </p:grpSpPr>
        <p:sp>
          <p:nvSpPr>
            <p:cNvPr id="59401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4019232" cy="517818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Network Analysis</a:t>
              </a:r>
            </a:p>
          </p:txBody>
        </p:sp>
        <p:pic>
          <p:nvPicPr>
            <p:cNvPr id="59402" name="Picture 12" descr="Guidos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A8F0CD45-B7FD-4E6A-9577-5639CEBE6FB2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6144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84B91F0-0B20-4305-BDE6-9B4F29DE8A08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27</a:t>
            </a:fld>
            <a:endParaRPr lang="en-US" altLang="en-US" smtClean="0"/>
          </a:p>
        </p:txBody>
      </p:sp>
      <p:sp>
        <p:nvSpPr>
          <p:cNvPr id="61444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445" name="Picture 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6281738" cy="4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752600"/>
            <a:ext cx="6281737" cy="4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TextBox 1"/>
          <p:cNvSpPr txBox="1">
            <a:spLocks noChangeArrowheads="1"/>
          </p:cNvSpPr>
          <p:nvPr/>
        </p:nvSpPr>
        <p:spPr bwMode="auto">
          <a:xfrm>
            <a:off x="6248400" y="1752600"/>
            <a:ext cx="2994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MSPA-detected Core +</a:t>
            </a:r>
            <a:b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Bridges </a:t>
            </a: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</a:t>
            </a: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 Components: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Connected set of forest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Nodes/Links</a:t>
            </a: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61448" name="TextBox 2"/>
          <p:cNvSpPr txBox="1">
            <a:spLocks noChangeArrowheads="1"/>
          </p:cNvSpPr>
          <p:nvPr/>
        </p:nvSpPr>
        <p:spPr bwMode="auto">
          <a:xfrm>
            <a:off x="6324600" y="3200400"/>
            <a:ext cx="28511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Conefor (graph theory):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Importance ranking of </a:t>
            </a:r>
            <a:b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each forest node/link</a:t>
            </a:r>
          </a:p>
        </p:txBody>
      </p:sp>
      <p:pic>
        <p:nvPicPr>
          <p:cNvPr id="6144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568825"/>
            <a:ext cx="28194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450" name="Object 1"/>
          <p:cNvGraphicFramePr>
            <a:graphicFrameLocks noChangeAspect="1"/>
          </p:cNvGraphicFramePr>
          <p:nvPr/>
        </p:nvGraphicFramePr>
        <p:xfrm>
          <a:off x="6400800" y="4495800"/>
          <a:ext cx="1566863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1" name="Equation" r:id="rId6" imgW="1764534" imgH="406224" progId="Equation.3">
                  <p:embed/>
                </p:oleObj>
              </mc:Choice>
              <mc:Fallback>
                <p:oleObj name="Equation" r:id="rId6" imgW="1764534" imgH="406224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4495800"/>
                        <a:ext cx="1566863" cy="36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1451" name="Group 13"/>
          <p:cNvGrpSpPr>
            <a:grpSpLocks/>
          </p:cNvGrpSpPr>
          <p:nvPr/>
        </p:nvGrpSpPr>
        <p:grpSpPr bwMode="auto">
          <a:xfrm>
            <a:off x="5105400" y="958850"/>
            <a:ext cx="3962400" cy="482600"/>
            <a:chOff x="1511300" y="153988"/>
            <a:chExt cx="4019232" cy="530225"/>
          </a:xfrm>
        </p:grpSpPr>
        <p:sp>
          <p:nvSpPr>
            <p:cNvPr id="61453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4019232" cy="517818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Network Analysis</a:t>
              </a:r>
            </a:p>
          </p:txBody>
        </p:sp>
        <p:pic>
          <p:nvPicPr>
            <p:cNvPr id="61454" name="Picture 15" descr="Guidoslogo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52" name="Text Box 8"/>
          <p:cNvSpPr txBox="1">
            <a:spLocks noChangeArrowheads="1"/>
          </p:cNvSpPr>
          <p:nvPr/>
        </p:nvSpPr>
        <p:spPr bwMode="auto">
          <a:xfrm>
            <a:off x="0" y="965200"/>
            <a:ext cx="472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Arial" panose="020B0604020202020204" pitchFamily="34" charset="0"/>
              </a:rPr>
              <a:t>Network Analysis: 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importance of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each node &amp; link (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  <a:hlinkClick r:id="rId9"/>
              </a:rPr>
              <a:t>MSPA 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 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  <a:hlinkClick r:id="rId10"/>
              </a:rPr>
              <a:t>Conefor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 descr="g11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46238"/>
            <a:ext cx="8229600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7"/>
          <p:cNvSpPr txBox="1">
            <a:spLocks noChangeArrowheads="1"/>
          </p:cNvSpPr>
          <p:nvPr/>
        </p:nvSpPr>
        <p:spPr bwMode="auto">
          <a:xfrm>
            <a:off x="4225925" y="1604963"/>
            <a:ext cx="47561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rgbClr val="FFFF00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c) Component Connectors Importance</a:t>
            </a:r>
          </a:p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rgbClr val="FF0000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 (Conefor)</a:t>
            </a:r>
          </a:p>
        </p:txBody>
      </p:sp>
      <p:sp>
        <p:nvSpPr>
          <p:cNvPr id="62468" name="Text Box 8"/>
          <p:cNvSpPr txBox="1">
            <a:spLocks noChangeArrowheads="1"/>
          </p:cNvSpPr>
          <p:nvPr/>
        </p:nvSpPr>
        <p:spPr bwMode="auto">
          <a:xfrm>
            <a:off x="0" y="974725"/>
            <a:ext cx="4273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Arial" panose="020B0604020202020204" pitchFamily="34" charset="0"/>
              </a:rPr>
              <a:t>Network Analysis: 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detect most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important component connectors</a:t>
            </a:r>
          </a:p>
        </p:txBody>
      </p:sp>
      <p:sp>
        <p:nvSpPr>
          <p:cNvPr id="62469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FFC3E7AF-8D16-4773-A384-5A68A984161B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62470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4345AC34-CB64-4966-BA54-DCDC1CC1CDE8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</a:t>
            </a:fld>
            <a:endParaRPr lang="en-US" altLang="en-US" smtClean="0"/>
          </a:p>
        </p:txBody>
      </p:sp>
      <p:sp>
        <p:nvSpPr>
          <p:cNvPr id="62471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2472" name="Group 10"/>
          <p:cNvGrpSpPr>
            <a:grpSpLocks/>
          </p:cNvGrpSpPr>
          <p:nvPr/>
        </p:nvGrpSpPr>
        <p:grpSpPr bwMode="auto">
          <a:xfrm>
            <a:off x="5105400" y="958850"/>
            <a:ext cx="3962400" cy="482600"/>
            <a:chOff x="1511300" y="153988"/>
            <a:chExt cx="4019232" cy="530225"/>
          </a:xfrm>
        </p:grpSpPr>
        <p:sp>
          <p:nvSpPr>
            <p:cNvPr id="62473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4019232" cy="517818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Network Analysis</a:t>
              </a:r>
            </a:p>
          </p:txBody>
        </p:sp>
        <p:pic>
          <p:nvPicPr>
            <p:cNvPr id="62474" name="Picture 12" descr="Guidos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5" descr="g12a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46238"/>
            <a:ext cx="8229600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15"/>
          <p:cNvSpPr txBox="1">
            <a:spLocks noChangeArrowheads="1"/>
          </p:cNvSpPr>
          <p:nvPr/>
        </p:nvSpPr>
        <p:spPr bwMode="auto">
          <a:xfrm>
            <a:off x="4486275" y="1595438"/>
            <a:ext cx="350520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rgbClr val="FFFF00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Save Options (image &amp; statistics)</a:t>
            </a:r>
          </a:p>
        </p:txBody>
      </p:sp>
      <p:pic>
        <p:nvPicPr>
          <p:cNvPr id="64516" name="Picture 6" descr="g12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3657600"/>
            <a:ext cx="5805487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Text Box 9"/>
          <p:cNvSpPr txBox="1">
            <a:spLocks noChangeArrowheads="1"/>
          </p:cNvSpPr>
          <p:nvPr/>
        </p:nvSpPr>
        <p:spPr bwMode="auto">
          <a:xfrm>
            <a:off x="0" y="974725"/>
            <a:ext cx="44465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Arial" panose="020B0604020202020204" pitchFamily="34" charset="0"/>
              </a:rPr>
              <a:t>Network Analysis: 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save image and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statistics to your PC</a:t>
            </a:r>
          </a:p>
        </p:txBody>
      </p:sp>
      <p:sp>
        <p:nvSpPr>
          <p:cNvPr id="64518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9F1C9701-51DA-402D-8381-73E87C7932E0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6451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48A483C-A296-47B3-A340-B66133280038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29</a:t>
            </a:fld>
            <a:endParaRPr lang="en-US" altLang="en-US" smtClean="0"/>
          </a:p>
        </p:txBody>
      </p:sp>
      <p:sp>
        <p:nvSpPr>
          <p:cNvPr id="64520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4521" name="Group 11"/>
          <p:cNvGrpSpPr>
            <a:grpSpLocks/>
          </p:cNvGrpSpPr>
          <p:nvPr/>
        </p:nvGrpSpPr>
        <p:grpSpPr bwMode="auto">
          <a:xfrm>
            <a:off x="5105400" y="958850"/>
            <a:ext cx="3962400" cy="482600"/>
            <a:chOff x="1511300" y="153988"/>
            <a:chExt cx="4019232" cy="530225"/>
          </a:xfrm>
        </p:grpSpPr>
        <p:sp>
          <p:nvSpPr>
            <p:cNvPr id="64522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4019232" cy="517818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Network Analysis</a:t>
              </a:r>
            </a:p>
          </p:txBody>
        </p:sp>
        <p:pic>
          <p:nvPicPr>
            <p:cNvPr id="64523" name="Picture 13" descr="Guidos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5FE612E6-C9F3-4873-8B16-7E40DBFD3C00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1536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5CEE60A4-4BF3-4FAA-9EA3-34FE300FF2C4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3</a:t>
            </a:fld>
            <a:endParaRPr lang="en-US" altLang="en-US" smtClean="0"/>
          </a:p>
        </p:txBody>
      </p:sp>
      <p:sp>
        <p:nvSpPr>
          <p:cNvPr id="15364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Text Box 18"/>
          <p:cNvSpPr txBox="1">
            <a:spLocks noChangeArrowheads="1"/>
          </p:cNvSpPr>
          <p:nvPr/>
        </p:nvSpPr>
        <p:spPr bwMode="auto">
          <a:xfrm>
            <a:off x="1143000" y="2779713"/>
            <a:ext cx="6858000" cy="1574800"/>
          </a:xfrm>
          <a:prstGeom prst="rect">
            <a:avLst/>
          </a:prstGeom>
          <a:gradFill rotWithShape="0">
            <a:gsLst>
              <a:gs pos="0">
                <a:srgbClr val="00FF00"/>
              </a:gs>
              <a:gs pos="100000">
                <a:srgbClr val="007500"/>
              </a:gs>
            </a:gsLst>
            <a:lin ang="5400000" scaled="1"/>
          </a:gradFill>
          <a:ln w="9398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7000"/>
              </a:lnSpc>
              <a:spcBef>
                <a:spcPts val="1363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4400" b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3) GuidosToolbox</a:t>
            </a:r>
            <a:endParaRPr lang="en-GB" altLang="en-US" sz="4400" b="1" i="1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97000"/>
              </a:lnSpc>
              <a:spcBef>
                <a:spcPts val="1363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4400" b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Program Features</a:t>
            </a:r>
          </a:p>
        </p:txBody>
      </p:sp>
      <p:grpSp>
        <p:nvGrpSpPr>
          <p:cNvPr id="15366" name="Group 8"/>
          <p:cNvGrpSpPr>
            <a:grpSpLocks/>
          </p:cNvGrpSpPr>
          <p:nvPr/>
        </p:nvGrpSpPr>
        <p:grpSpPr bwMode="auto">
          <a:xfrm>
            <a:off x="103188" y="990600"/>
            <a:ext cx="4087812" cy="412750"/>
            <a:chOff x="103396" y="990600"/>
            <a:chExt cx="4087603" cy="412528"/>
          </a:xfrm>
        </p:grpSpPr>
        <p:sp>
          <p:nvSpPr>
            <p:cNvPr id="15367" name="Text Box 18"/>
            <p:cNvSpPr txBox="1">
              <a:spLocks noChangeArrowheads="1"/>
            </p:cNvSpPr>
            <p:nvPr/>
          </p:nvSpPr>
          <p:spPr bwMode="auto">
            <a:xfrm>
              <a:off x="103396" y="990600"/>
              <a:ext cx="4087603" cy="412528"/>
            </a:xfrm>
            <a:prstGeom prst="rect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75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7000"/>
                </a:lnSpc>
                <a:spcBef>
                  <a:spcPts val="1363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200" b="1">
                  <a:solidFill>
                    <a:schemeClr val="bg1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     GuidosToolbox Workshop</a:t>
              </a:r>
              <a:endParaRPr lang="en-GB" altLang="en-US" sz="2200" b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pic>
          <p:nvPicPr>
            <p:cNvPr id="15368" name="Picture 4" descr="Guidos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00" y="990600"/>
              <a:ext cx="381000" cy="398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46238"/>
            <a:ext cx="7239000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11" descr="g14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567113"/>
            <a:ext cx="42418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8"/>
          <p:cNvSpPr txBox="1">
            <a:spLocks noChangeArrowheads="1"/>
          </p:cNvSpPr>
          <p:nvPr/>
        </p:nvSpPr>
        <p:spPr bwMode="auto">
          <a:xfrm>
            <a:off x="0" y="974725"/>
            <a:ext cx="4292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Arial" panose="020B0604020202020204" pitchFamily="34" charset="0"/>
              </a:rPr>
              <a:t>Moving Window: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 kernel filters for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P2/P22/P23/LM (Riitters et. al.) </a:t>
            </a:r>
          </a:p>
        </p:txBody>
      </p:sp>
      <p:sp>
        <p:nvSpPr>
          <p:cNvPr id="66565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4F780905-C0E8-478C-B3E9-CF01E4E58987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6656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81344266-D9AF-44D5-B710-FB89A9D5443E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30</a:t>
            </a:fld>
            <a:endParaRPr lang="en-US" altLang="en-US" smtClean="0"/>
          </a:p>
        </p:txBody>
      </p:sp>
      <p:sp>
        <p:nvSpPr>
          <p:cNvPr id="66567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6568" name="Group 10"/>
          <p:cNvGrpSpPr>
            <a:grpSpLocks/>
          </p:cNvGrpSpPr>
          <p:nvPr/>
        </p:nvGrpSpPr>
        <p:grpSpPr bwMode="auto">
          <a:xfrm>
            <a:off x="5105400" y="958850"/>
            <a:ext cx="3962400" cy="482600"/>
            <a:chOff x="1511300" y="153988"/>
            <a:chExt cx="4019232" cy="530225"/>
          </a:xfrm>
        </p:grpSpPr>
        <p:sp>
          <p:nvSpPr>
            <p:cNvPr id="66569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4019232" cy="517818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Moving Window</a:t>
              </a:r>
            </a:p>
          </p:txBody>
        </p:sp>
        <p:pic>
          <p:nvPicPr>
            <p:cNvPr id="66570" name="Picture 12" descr="Guidos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B468552D-759C-42FF-870C-6FA12BDAC1A6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68611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5FEAD106-B6F1-4E93-8BBC-6B83AA9EA7D3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31</a:t>
            </a:fld>
            <a:endParaRPr lang="en-US" altLang="en-US" smtClean="0"/>
          </a:p>
        </p:txBody>
      </p:sp>
      <p:sp>
        <p:nvSpPr>
          <p:cNvPr id="68612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8613" name="Group 10"/>
          <p:cNvGrpSpPr>
            <a:grpSpLocks/>
          </p:cNvGrpSpPr>
          <p:nvPr/>
        </p:nvGrpSpPr>
        <p:grpSpPr bwMode="auto">
          <a:xfrm>
            <a:off x="5105400" y="958850"/>
            <a:ext cx="3962400" cy="482600"/>
            <a:chOff x="1511300" y="153988"/>
            <a:chExt cx="4019232" cy="530225"/>
          </a:xfrm>
        </p:grpSpPr>
        <p:sp>
          <p:nvSpPr>
            <p:cNvPr id="68617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4019232" cy="517818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Moving Window</a:t>
              </a:r>
            </a:p>
          </p:txBody>
        </p:sp>
        <p:pic>
          <p:nvPicPr>
            <p:cNvPr id="68618" name="Picture 12" descr="Guidos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614" name="Text Box 8"/>
          <p:cNvSpPr txBox="1">
            <a:spLocks noChangeArrowheads="1"/>
          </p:cNvSpPr>
          <p:nvPr/>
        </p:nvSpPr>
        <p:spPr bwMode="auto">
          <a:xfrm>
            <a:off x="0" y="974725"/>
            <a:ext cx="42925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Moving Window:</a:t>
            </a: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</a:rPr>
              <a:t> kernel filters for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P2/P22/P23/LM </a:t>
            </a: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en-US" sz="2000" b="1" dirty="0" err="1">
                <a:solidFill>
                  <a:schemeClr val="tx1"/>
                </a:solidFill>
                <a:latin typeface="Arial" panose="020B0604020202020204" pitchFamily="34" charset="0"/>
              </a:rPr>
              <a:t>Riitters</a:t>
            </a: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</a:rPr>
              <a:t> et. al.) </a:t>
            </a:r>
          </a:p>
        </p:txBody>
      </p:sp>
      <p:pic>
        <p:nvPicPr>
          <p:cNvPr id="68615" name="Picture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646112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6" name="TextBox 9"/>
          <p:cNvSpPr txBox="1">
            <a:spLocks noChangeArrowheads="1"/>
          </p:cNvSpPr>
          <p:nvPr/>
        </p:nvSpPr>
        <p:spPr bwMode="auto">
          <a:xfrm>
            <a:off x="6461125" y="2166938"/>
            <a:ext cx="280237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i="1" dirty="0">
                <a:solidFill>
                  <a:srgbClr val="FF0000"/>
                </a:solidFill>
              </a:rPr>
              <a:t>Measure</a:t>
            </a:r>
            <a:r>
              <a:rPr lang="en-US" altLang="en-US" sz="2000" dirty="0">
                <a:solidFill>
                  <a:srgbClr val="FF0000"/>
                </a:solidFill>
              </a:rPr>
              <a:t> spat. features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 geometric </a:t>
            </a:r>
            <a:r>
              <a:rPr lang="en-US" altLang="en-US" sz="2000" dirty="0"/>
              <a:t>concept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 not </a:t>
            </a:r>
            <a:r>
              <a:rPr lang="en-US" altLang="en-US" sz="2000" dirty="0"/>
              <a:t>species specific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 monitor </a:t>
            </a:r>
            <a:r>
              <a:rPr lang="en-US" altLang="en-US" sz="2000" dirty="0"/>
              <a:t>&amp; quantify</a:t>
            </a:r>
            <a:br>
              <a:rPr lang="en-US" altLang="en-US" sz="2000" dirty="0"/>
            </a:br>
            <a:r>
              <a:rPr lang="en-US" altLang="en-US" sz="2000" dirty="0" smtClean="0"/>
              <a:t>   forest </a:t>
            </a:r>
            <a:r>
              <a:rPr lang="en-US" altLang="en-US" sz="2000" dirty="0"/>
              <a:t>attributes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 compare </a:t>
            </a:r>
            <a:r>
              <a:rPr lang="en-US" altLang="en-US" sz="2000" dirty="0"/>
              <a:t>maps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i="1" dirty="0" smtClean="0"/>
              <a:t> measure </a:t>
            </a:r>
            <a:r>
              <a:rPr lang="en-US" altLang="en-US" sz="2000" dirty="0" smtClean="0"/>
              <a:t>progress in </a:t>
            </a:r>
          </a:p>
          <a:p>
            <a:r>
              <a:rPr lang="en-US" altLang="en-US" sz="2000" dirty="0"/>
              <a:t> </a:t>
            </a:r>
            <a:r>
              <a:rPr lang="en-US" altLang="en-US" sz="2000" dirty="0" smtClean="0"/>
              <a:t>  political </a:t>
            </a:r>
            <a:r>
              <a:rPr lang="en-US" altLang="en-US" sz="2000" dirty="0"/>
              <a:t>programs</a:t>
            </a:r>
            <a:br>
              <a:rPr lang="en-US" altLang="en-US" sz="2000" dirty="0"/>
            </a:br>
            <a:r>
              <a:rPr lang="en-US" altLang="en-US" sz="2000" dirty="0" smtClean="0"/>
              <a:t>   and </a:t>
            </a:r>
            <a:r>
              <a:rPr lang="en-US" altLang="en-US" sz="2000" dirty="0"/>
              <a:t>directives.</a:t>
            </a:r>
          </a:p>
          <a:p>
            <a:endParaRPr lang="en-US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4FDE41D-5486-42D9-8A93-6E6BD98F3CED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7065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F12EA797-4F7C-467C-8BFD-392F872CBF9E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32</a:t>
            </a:fld>
            <a:endParaRPr lang="en-US" altLang="en-US" smtClean="0"/>
          </a:p>
        </p:txBody>
      </p:sp>
      <p:sp>
        <p:nvSpPr>
          <p:cNvPr id="70660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1" name="TextBox 6"/>
          <p:cNvSpPr txBox="1">
            <a:spLocks noChangeArrowheads="1"/>
          </p:cNvSpPr>
          <p:nvPr/>
        </p:nvSpPr>
        <p:spPr bwMode="auto">
          <a:xfrm>
            <a:off x="47625" y="914400"/>
            <a:ext cx="49037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</a:rPr>
              <a:t>Tri-polar classification: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</a:rPr>
              <a:t>griculture/</a:t>
            </a: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N</a:t>
            </a: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</a:rPr>
              <a:t>atural/</a:t>
            </a: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</a:rPr>
              <a:t>eveloped)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61125" y="2166938"/>
            <a:ext cx="2635250" cy="19383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i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Measure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composition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geometric concept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onitor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&amp; quantify</a:t>
            </a:r>
          </a:p>
          <a:p>
            <a:pPr eaLnBrk="1" hangingPunct="1"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influence of the three </a:t>
            </a:r>
            <a:b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components </a:t>
            </a:r>
          </a:p>
          <a:p>
            <a:pPr eaLnBrk="1" hangingPunct="1"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0663" name="Picture 1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6480175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11588"/>
            <a:ext cx="2590800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665" name="Group 10"/>
          <p:cNvGrpSpPr>
            <a:grpSpLocks/>
          </p:cNvGrpSpPr>
          <p:nvPr/>
        </p:nvGrpSpPr>
        <p:grpSpPr bwMode="auto">
          <a:xfrm>
            <a:off x="5105400" y="958850"/>
            <a:ext cx="3962400" cy="487363"/>
            <a:chOff x="1511300" y="153988"/>
            <a:chExt cx="4019232" cy="535709"/>
          </a:xfrm>
        </p:grpSpPr>
        <p:sp>
          <p:nvSpPr>
            <p:cNvPr id="70666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4019232" cy="52777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Landscape Mosaic</a:t>
              </a:r>
            </a:p>
          </p:txBody>
        </p:sp>
        <p:pic>
          <p:nvPicPr>
            <p:cNvPr id="70667" name="Picture 12" descr="Guidos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69" y="1702099"/>
            <a:ext cx="4865731" cy="4645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6684FBDB-5B25-4DEE-9F33-0965BD82E08D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7168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D10215A8-944B-424B-A9C7-EE40A5192D20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33</a:t>
            </a:fld>
            <a:endParaRPr lang="en-US" altLang="en-US" smtClean="0"/>
          </a:p>
        </p:txBody>
      </p:sp>
      <p:sp>
        <p:nvSpPr>
          <p:cNvPr id="71684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5" name="TextBox 6"/>
          <p:cNvSpPr txBox="1">
            <a:spLocks noChangeArrowheads="1"/>
          </p:cNvSpPr>
          <p:nvPr/>
        </p:nvSpPr>
        <p:spPr bwMode="auto">
          <a:xfrm>
            <a:off x="-76200" y="1143000"/>
            <a:ext cx="5313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400" b="1" i="1">
                <a:solidFill>
                  <a:schemeClr val="tx1"/>
                </a:solidFill>
                <a:latin typeface="Arial" panose="020B0604020202020204" pitchFamily="34" charset="0"/>
              </a:rPr>
              <a:t>Quantitative</a:t>
            </a: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</a:rPr>
              <a:t> forest degradation [%]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61125" y="2166938"/>
            <a:ext cx="2817813" cy="2862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i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Measure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fragmentation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geometric concept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not species specific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Monitor &amp; quantify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compare maps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  <a:t>measure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progress</a:t>
            </a:r>
            <a:b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in political programs</a:t>
            </a:r>
            <a:b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and directives.</a:t>
            </a:r>
          </a:p>
          <a:p>
            <a:pPr eaLnBrk="1" hangingPunct="1"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71687" name="Group 10"/>
          <p:cNvGrpSpPr>
            <a:grpSpLocks/>
          </p:cNvGrpSpPr>
          <p:nvPr/>
        </p:nvGrpSpPr>
        <p:grpSpPr bwMode="auto">
          <a:xfrm>
            <a:off x="5105400" y="958850"/>
            <a:ext cx="3962400" cy="487363"/>
            <a:chOff x="1511300" y="153988"/>
            <a:chExt cx="4019232" cy="535709"/>
          </a:xfrm>
        </p:grpSpPr>
        <p:sp>
          <p:nvSpPr>
            <p:cNvPr id="71693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4019232" cy="52777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Fragmentation</a:t>
              </a:r>
            </a:p>
          </p:txBody>
        </p:sp>
        <p:pic>
          <p:nvPicPr>
            <p:cNvPr id="71694" name="Picture 12" descr="Guidos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688" name="Picture 8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9725"/>
            <a:ext cx="64008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14488"/>
            <a:ext cx="6400800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614488"/>
            <a:ext cx="6400800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614488"/>
            <a:ext cx="6400800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609725"/>
            <a:ext cx="64008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7"/>
          <p:cNvSpPr txBox="1">
            <a:spLocks noChangeArrowheads="1"/>
          </p:cNvSpPr>
          <p:nvPr/>
        </p:nvSpPr>
        <p:spPr bwMode="auto">
          <a:xfrm>
            <a:off x="0" y="974725"/>
            <a:ext cx="3540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Arial" panose="020B0604020202020204" pitchFamily="34" charset="0"/>
              </a:rPr>
              <a:t>Distance: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 label objects 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f(8/4-conn., minimum size)  </a:t>
            </a:r>
          </a:p>
        </p:txBody>
      </p:sp>
      <p:sp>
        <p:nvSpPr>
          <p:cNvPr id="73731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EEC28135-E65D-4FB9-83CA-A33B98B0AB31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7373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EA944814-4152-4F46-A23A-6012FCE0D065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34</a:t>
            </a:fld>
            <a:endParaRPr lang="en-US" altLang="en-US" smtClean="0"/>
          </a:p>
        </p:txBody>
      </p:sp>
      <p:sp>
        <p:nvSpPr>
          <p:cNvPr id="73733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3734" name="Group 9"/>
          <p:cNvGrpSpPr>
            <a:grpSpLocks/>
          </p:cNvGrpSpPr>
          <p:nvPr/>
        </p:nvGrpSpPr>
        <p:grpSpPr bwMode="auto">
          <a:xfrm>
            <a:off x="5105400" y="958850"/>
            <a:ext cx="3962400" cy="482600"/>
            <a:chOff x="1511300" y="153988"/>
            <a:chExt cx="4019232" cy="530225"/>
          </a:xfrm>
        </p:grpSpPr>
        <p:sp>
          <p:nvSpPr>
            <p:cNvPr id="73736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4019232" cy="517818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Distance Analysis</a:t>
              </a:r>
            </a:p>
          </p:txBody>
        </p:sp>
        <p:pic>
          <p:nvPicPr>
            <p:cNvPr id="73737" name="Picture 11" descr="Guidos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373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82750"/>
            <a:ext cx="7315200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7"/>
          <p:cNvSpPr txBox="1">
            <a:spLocks noChangeArrowheads="1"/>
          </p:cNvSpPr>
          <p:nvPr/>
        </p:nvSpPr>
        <p:spPr bwMode="auto">
          <a:xfrm>
            <a:off x="0" y="898525"/>
            <a:ext cx="4411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Pseudo-elevation map; adf/adb: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average distance in FG/BG [pixels]</a:t>
            </a:r>
          </a:p>
        </p:txBody>
      </p:sp>
      <p:pic>
        <p:nvPicPr>
          <p:cNvPr id="75779" name="Picture 6" descr="mdistlegend_100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057400"/>
            <a:ext cx="16922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 Box 11"/>
          <p:cNvSpPr txBox="1">
            <a:spLocks noChangeArrowheads="1"/>
          </p:cNvSpPr>
          <p:nvPr/>
        </p:nvSpPr>
        <p:spPr bwMode="auto">
          <a:xfrm>
            <a:off x="7543800" y="1725613"/>
            <a:ext cx="125095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7000"/>
              </a:lnSpc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en-US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Depth [m]</a:t>
            </a:r>
          </a:p>
        </p:txBody>
      </p:sp>
      <p:sp>
        <p:nvSpPr>
          <p:cNvPr id="75781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A7AD4F55-B2C0-4EE5-85AD-FF14D0B86234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7578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BCD8E71-1124-4A77-8006-DF5DDB31AF17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35</a:t>
            </a:fld>
            <a:endParaRPr lang="en-US" altLang="en-US" smtClean="0"/>
          </a:p>
        </p:txBody>
      </p:sp>
      <p:sp>
        <p:nvSpPr>
          <p:cNvPr id="75783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5784" name="Group 11"/>
          <p:cNvGrpSpPr>
            <a:grpSpLocks/>
          </p:cNvGrpSpPr>
          <p:nvPr/>
        </p:nvGrpSpPr>
        <p:grpSpPr bwMode="auto">
          <a:xfrm>
            <a:off x="5105400" y="958850"/>
            <a:ext cx="3962400" cy="482600"/>
            <a:chOff x="1511300" y="153988"/>
            <a:chExt cx="4019232" cy="530225"/>
          </a:xfrm>
        </p:grpSpPr>
        <p:sp>
          <p:nvSpPr>
            <p:cNvPr id="75787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4019232" cy="517818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Distance Analysis</a:t>
              </a:r>
            </a:p>
          </p:txBody>
        </p:sp>
        <p:pic>
          <p:nvPicPr>
            <p:cNvPr id="75788" name="Picture 13" descr="Guidos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578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90675"/>
            <a:ext cx="7239000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4291013"/>
            <a:ext cx="2200275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7"/>
          <p:cNvSpPr txBox="1">
            <a:spLocks noChangeArrowheads="1"/>
          </p:cNvSpPr>
          <p:nvPr/>
        </p:nvSpPr>
        <p:spPr bwMode="auto">
          <a:xfrm>
            <a:off x="0" y="898525"/>
            <a:ext cx="4411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Pseudo-elevation map; adf/adb: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average distance in FG/BG [pixels]</a:t>
            </a:r>
          </a:p>
        </p:txBody>
      </p:sp>
      <p:sp>
        <p:nvSpPr>
          <p:cNvPr id="77827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511014AF-630E-43A0-8C98-B1DF74EB893E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77828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6AA1E4D1-E6AE-4E24-BF91-DC9FAF1626A0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36</a:t>
            </a:fld>
            <a:endParaRPr lang="en-US" altLang="en-US" smtClean="0"/>
          </a:p>
        </p:txBody>
      </p:sp>
      <p:sp>
        <p:nvSpPr>
          <p:cNvPr id="77829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7830" name="Group 11"/>
          <p:cNvGrpSpPr>
            <a:grpSpLocks/>
          </p:cNvGrpSpPr>
          <p:nvPr/>
        </p:nvGrpSpPr>
        <p:grpSpPr bwMode="auto">
          <a:xfrm>
            <a:off x="5105400" y="958850"/>
            <a:ext cx="3962400" cy="482600"/>
            <a:chOff x="1511300" y="153988"/>
            <a:chExt cx="4019232" cy="530225"/>
          </a:xfrm>
        </p:grpSpPr>
        <p:sp>
          <p:nvSpPr>
            <p:cNvPr id="77833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4019232" cy="517818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Distance Analysis</a:t>
              </a:r>
            </a:p>
          </p:txBody>
        </p:sp>
        <p:pic>
          <p:nvPicPr>
            <p:cNvPr id="77834" name="Picture 13" descr="Guidos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7831" name="Picture 1" descr="a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0200"/>
            <a:ext cx="64008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2" name="TextBox 1"/>
          <p:cNvSpPr txBox="1">
            <a:spLocks noChangeArrowheads="1"/>
          </p:cNvSpPr>
          <p:nvPr/>
        </p:nvSpPr>
        <p:spPr bwMode="auto">
          <a:xfrm>
            <a:off x="6478588" y="2863850"/>
            <a:ext cx="24511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/>
              <a:t>Range classes:</a:t>
            </a:r>
          </a:p>
          <a:p>
            <a:r>
              <a:rPr lang="en-US" altLang="en-US" sz="2000"/>
              <a:t>Small/medium/large</a:t>
            </a:r>
          </a:p>
          <a:p>
            <a:endParaRPr lang="en-US" altLang="en-US" sz="2000"/>
          </a:p>
          <a:p>
            <a:r>
              <a:rPr lang="en-US" altLang="en-US" sz="2000"/>
              <a:t>In both, foreground</a:t>
            </a:r>
            <a:br>
              <a:rPr lang="en-US" altLang="en-US" sz="2000"/>
            </a:br>
            <a:r>
              <a:rPr lang="en-US" altLang="en-US" sz="2000"/>
              <a:t>and background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6550"/>
            <a:ext cx="64008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 Box 7"/>
          <p:cNvSpPr txBox="1">
            <a:spLocks noChangeArrowheads="1"/>
          </p:cNvSpPr>
          <p:nvPr/>
        </p:nvSpPr>
        <p:spPr bwMode="auto">
          <a:xfrm>
            <a:off x="0" y="898525"/>
            <a:ext cx="45989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Influence zones and optional</a:t>
            </a:r>
            <a:b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buffer zones to define outreach area</a:t>
            </a:r>
          </a:p>
        </p:txBody>
      </p:sp>
      <p:sp>
        <p:nvSpPr>
          <p:cNvPr id="79876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AF660BD6-6FD7-47DF-8C8D-E90E06AEA2CD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79877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64704B7-6EB1-479E-B5A6-94E74D75A863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37</a:t>
            </a:fld>
            <a:endParaRPr lang="en-US" altLang="en-US" smtClean="0"/>
          </a:p>
        </p:txBody>
      </p:sp>
      <p:sp>
        <p:nvSpPr>
          <p:cNvPr id="79878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9879" name="Group 11"/>
          <p:cNvGrpSpPr>
            <a:grpSpLocks/>
          </p:cNvGrpSpPr>
          <p:nvPr/>
        </p:nvGrpSpPr>
        <p:grpSpPr bwMode="auto">
          <a:xfrm>
            <a:off x="5105400" y="958850"/>
            <a:ext cx="3962400" cy="482600"/>
            <a:chOff x="1511300" y="153988"/>
            <a:chExt cx="4019232" cy="530225"/>
          </a:xfrm>
        </p:grpSpPr>
        <p:sp>
          <p:nvSpPr>
            <p:cNvPr id="79888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4019232" cy="517818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Distance Analysis</a:t>
              </a:r>
            </a:p>
          </p:txBody>
        </p:sp>
        <p:pic>
          <p:nvPicPr>
            <p:cNvPr id="79889" name="Picture 13" descr="Guidos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9880" name="TextBox 10"/>
          <p:cNvSpPr txBox="1">
            <a:spLocks noChangeArrowheads="1"/>
          </p:cNvSpPr>
          <p:nvPr/>
        </p:nvSpPr>
        <p:spPr bwMode="auto">
          <a:xfrm>
            <a:off x="6515100" y="1752600"/>
            <a:ext cx="27051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dirty="0"/>
              <a:t>1) 8/4 connectivity</a:t>
            </a:r>
          </a:p>
          <a:p>
            <a:endParaRPr lang="en-US" altLang="en-US" sz="2000" dirty="0"/>
          </a:p>
          <a:p>
            <a:r>
              <a:rPr lang="en-US" altLang="en-US" sz="2000" dirty="0"/>
              <a:t>2) min. (core-)object</a:t>
            </a:r>
          </a:p>
          <a:p>
            <a:r>
              <a:rPr lang="en-US" altLang="en-US" sz="2000" dirty="0"/>
              <a:t>area for calculation of </a:t>
            </a:r>
            <a:br>
              <a:rPr lang="en-US" altLang="en-US" sz="2000" dirty="0"/>
            </a:br>
            <a:r>
              <a:rPr lang="en-US" altLang="en-US" sz="2000" dirty="0"/>
              <a:t>influence zone</a:t>
            </a:r>
          </a:p>
          <a:p>
            <a:endParaRPr lang="en-US" altLang="en-US" sz="2000" dirty="0"/>
          </a:p>
          <a:p>
            <a:r>
              <a:rPr lang="en-US" altLang="en-US" sz="2000" dirty="0"/>
              <a:t>3) FG-buffer to define</a:t>
            </a:r>
            <a:br>
              <a:rPr lang="en-US" altLang="en-US" sz="2000" dirty="0"/>
            </a:br>
            <a:r>
              <a:rPr lang="en-US" altLang="en-US" sz="2000" dirty="0"/>
              <a:t>core-objects</a:t>
            </a:r>
            <a:br>
              <a:rPr lang="en-US" altLang="en-US" sz="2000" dirty="0"/>
            </a:br>
            <a:endParaRPr lang="en-US" altLang="en-US" sz="2000" dirty="0"/>
          </a:p>
          <a:p>
            <a:r>
              <a:rPr lang="en-US" altLang="en-US" sz="2000" dirty="0"/>
              <a:t>4) BG-buffer to define</a:t>
            </a:r>
            <a:br>
              <a:rPr lang="en-US" altLang="en-US" sz="2000" dirty="0"/>
            </a:br>
            <a:r>
              <a:rPr lang="en-US" altLang="en-US" sz="2000" dirty="0"/>
              <a:t>outreach/impact zone</a:t>
            </a:r>
          </a:p>
        </p:txBody>
      </p:sp>
      <p:cxnSp>
        <p:nvCxnSpPr>
          <p:cNvPr id="79881" name="Straight Arrow Connector 3"/>
          <p:cNvCxnSpPr>
            <a:cxnSpLocks noChangeShapeType="1"/>
          </p:cNvCxnSpPr>
          <p:nvPr/>
        </p:nvCxnSpPr>
        <p:spPr bwMode="auto">
          <a:xfrm flipH="1">
            <a:off x="5257800" y="4876800"/>
            <a:ext cx="1143000" cy="1066800"/>
          </a:xfrm>
          <a:prstGeom prst="straightConnector1">
            <a:avLst/>
          </a:prstGeom>
          <a:noFill/>
          <a:ln w="444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882" name="Straight Arrow Connector 15"/>
          <p:cNvCxnSpPr>
            <a:cxnSpLocks noChangeShapeType="1"/>
          </p:cNvCxnSpPr>
          <p:nvPr/>
        </p:nvCxnSpPr>
        <p:spPr bwMode="auto">
          <a:xfrm flipH="1">
            <a:off x="4114800" y="3886200"/>
            <a:ext cx="2286000" cy="2057400"/>
          </a:xfrm>
          <a:prstGeom prst="straightConnector1">
            <a:avLst/>
          </a:prstGeom>
          <a:noFill/>
          <a:ln w="444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883" name="Straight Arrow Connector 17"/>
          <p:cNvCxnSpPr>
            <a:cxnSpLocks noChangeShapeType="1"/>
          </p:cNvCxnSpPr>
          <p:nvPr/>
        </p:nvCxnSpPr>
        <p:spPr bwMode="auto">
          <a:xfrm>
            <a:off x="381000" y="1992313"/>
            <a:ext cx="0" cy="1665287"/>
          </a:xfrm>
          <a:prstGeom prst="straightConnector1">
            <a:avLst/>
          </a:prstGeom>
          <a:noFill/>
          <a:ln w="444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884" name="Straight Connector 12"/>
          <p:cNvCxnSpPr>
            <a:cxnSpLocks noChangeShapeType="1"/>
          </p:cNvCxnSpPr>
          <p:nvPr/>
        </p:nvCxnSpPr>
        <p:spPr bwMode="auto">
          <a:xfrm flipV="1">
            <a:off x="381000" y="1973263"/>
            <a:ext cx="6096000" cy="19050"/>
          </a:xfrm>
          <a:prstGeom prst="line">
            <a:avLst/>
          </a:prstGeom>
          <a:noFill/>
          <a:ln w="603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885" name="Straight Connector 12"/>
          <p:cNvCxnSpPr>
            <a:cxnSpLocks noChangeShapeType="1"/>
          </p:cNvCxnSpPr>
          <p:nvPr/>
        </p:nvCxnSpPr>
        <p:spPr bwMode="auto">
          <a:xfrm flipV="1">
            <a:off x="990600" y="2582863"/>
            <a:ext cx="5486400" cy="7937"/>
          </a:xfrm>
          <a:prstGeom prst="line">
            <a:avLst/>
          </a:prstGeom>
          <a:noFill/>
          <a:ln w="603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886" name="Straight Arrow Connector 17"/>
          <p:cNvCxnSpPr>
            <a:cxnSpLocks noChangeShapeType="1"/>
          </p:cNvCxnSpPr>
          <p:nvPr/>
        </p:nvCxnSpPr>
        <p:spPr bwMode="auto">
          <a:xfrm>
            <a:off x="990600" y="2582863"/>
            <a:ext cx="0" cy="1063625"/>
          </a:xfrm>
          <a:prstGeom prst="straightConnector1">
            <a:avLst/>
          </a:prstGeom>
          <a:noFill/>
          <a:ln w="444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20838"/>
            <a:ext cx="6400800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DD901FBD-0ECD-4BC5-8C02-55900581307D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8192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078D8E3C-CFB5-49AC-A7E0-B230A0952FE7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38</a:t>
            </a:fld>
            <a:endParaRPr lang="en-US" altLang="en-US" smtClean="0"/>
          </a:p>
        </p:txBody>
      </p:sp>
      <p:sp>
        <p:nvSpPr>
          <p:cNvPr id="81924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5" name="TextBox 6"/>
          <p:cNvSpPr txBox="1">
            <a:spLocks noChangeArrowheads="1"/>
          </p:cNvSpPr>
          <p:nvPr/>
        </p:nvSpPr>
        <p:spPr bwMode="auto">
          <a:xfrm>
            <a:off x="-76200" y="914400"/>
            <a:ext cx="45448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Cost surface, least cost path, </a:t>
            </a:r>
            <a:br>
              <a:rPr lang="en-US" altLang="en-US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user-driven cost zones</a:t>
            </a: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1926" name="TextBox 7"/>
          <p:cNvSpPr txBox="1">
            <a:spLocks noChangeArrowheads="1"/>
          </p:cNvSpPr>
          <p:nvPr/>
        </p:nvSpPr>
        <p:spPr bwMode="auto">
          <a:xfrm>
            <a:off x="5867400" y="1752600"/>
            <a:ext cx="3329758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A) Calculate cost surface </a:t>
            </a:r>
            <a:br>
              <a:rPr lang="en-US" altLang="en-US" sz="2000" dirty="0" smtClean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from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resistance map for a </a:t>
            </a:r>
            <a:br>
              <a:rPr lang="en-US" altLang="en-US" sz="2000" dirty="0" smtClean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given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point or object.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en-US" altLang="en-US" sz="2000" dirty="0" smtClean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B) Combined cost map </a:t>
            </a:r>
            <a:br>
              <a:rPr lang="en-US" altLang="en-US" sz="2000" dirty="0" smtClean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between two points/objects</a:t>
            </a:r>
            <a:br>
              <a:rPr lang="en-US" altLang="en-US" sz="2000" dirty="0" smtClean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providing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cost surface</a:t>
            </a:r>
            <a:br>
              <a:rPr lang="en-US" altLang="en-US" sz="2000" dirty="0" smtClean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and least cost path.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User can set </a:t>
            </a:r>
            <a:r>
              <a:rPr lang="en-US" altLang="en-US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threshold(s) to</a:t>
            </a:r>
            <a:endParaRPr lang="en-US" altLang="en-US" sz="2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highlight cost range zones.</a:t>
            </a:r>
            <a:endParaRPr lang="en-US" altLang="en-US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81927" name="Group 11"/>
          <p:cNvGrpSpPr>
            <a:grpSpLocks/>
          </p:cNvGrpSpPr>
          <p:nvPr/>
        </p:nvGrpSpPr>
        <p:grpSpPr bwMode="auto">
          <a:xfrm>
            <a:off x="5105400" y="958850"/>
            <a:ext cx="3962400" cy="487363"/>
            <a:chOff x="1511300" y="153988"/>
            <a:chExt cx="4019232" cy="535709"/>
          </a:xfrm>
        </p:grpSpPr>
        <p:sp>
          <p:nvSpPr>
            <p:cNvPr id="81929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4019232" cy="52777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 dirty="0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</a:t>
              </a:r>
              <a:r>
                <a:rPr lang="en-GB" altLang="en-US" sz="2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Cost Analysis</a:t>
              </a:r>
              <a:endParaRPr lang="en-GB" altLang="en-US" sz="2900" b="1" dirty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pic>
          <p:nvPicPr>
            <p:cNvPr id="81930" name="Picture 13" descr="Guidos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5736711" cy="4648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B136EE-9FE6-49B4-9663-EB9A4693C7BD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5E1C47E5-9327-4167-982D-027A20320302}" type="datetime3">
              <a:rPr lang="en-US" altLang="en-US" smtClean="0"/>
              <a:pPr>
                <a:defRPr/>
              </a:pPr>
              <a:t>21 March 2016</a:t>
            </a:fld>
            <a:endParaRPr lang="en-US" altLang="en-US"/>
          </a:p>
        </p:txBody>
      </p:sp>
      <p:grpSp>
        <p:nvGrpSpPr>
          <p:cNvPr id="2" name="Group 1"/>
          <p:cNvGrpSpPr/>
          <p:nvPr/>
        </p:nvGrpSpPr>
        <p:grpSpPr>
          <a:xfrm>
            <a:off x="0" y="1755648"/>
            <a:ext cx="5733288" cy="4645152"/>
            <a:chOff x="822960" y="1828800"/>
            <a:chExt cx="7315200" cy="4572000"/>
          </a:xfrm>
        </p:grpSpPr>
        <p:pic>
          <p:nvPicPr>
            <p:cNvPr id="7" name="Picture 6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2960" y="1828800"/>
              <a:ext cx="7315200" cy="4572000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 bwMode="auto">
            <a:xfrm>
              <a:off x="3733800" y="3112532"/>
              <a:ext cx="407988" cy="3048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tailEnd type="triangle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Box 10"/>
            <p:cNvSpPr txBox="1"/>
            <p:nvPr/>
          </p:nvSpPr>
          <p:spPr>
            <a:xfrm>
              <a:off x="3534822" y="281940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A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H="1">
              <a:off x="7162800" y="4331732"/>
              <a:ext cx="277812" cy="39266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tailEnd type="triangle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TextBox 12"/>
            <p:cNvSpPr txBox="1"/>
            <p:nvPr/>
          </p:nvSpPr>
          <p:spPr>
            <a:xfrm>
              <a:off x="7315200" y="4050268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20" name="Group 11"/>
          <p:cNvGrpSpPr>
            <a:grpSpLocks/>
          </p:cNvGrpSpPr>
          <p:nvPr/>
        </p:nvGrpSpPr>
        <p:grpSpPr bwMode="auto">
          <a:xfrm>
            <a:off x="5105400" y="958850"/>
            <a:ext cx="3962400" cy="487363"/>
            <a:chOff x="1511300" y="153988"/>
            <a:chExt cx="4019232" cy="535709"/>
          </a:xfrm>
        </p:grpSpPr>
        <p:sp>
          <p:nvSpPr>
            <p:cNvPr id="21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4019232" cy="52777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 dirty="0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</a:t>
              </a:r>
              <a:r>
                <a:rPr lang="en-GB" altLang="en-US" sz="2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Cost Analysis</a:t>
              </a:r>
              <a:endParaRPr lang="en-GB" altLang="en-US" sz="2900" b="1" dirty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pic>
          <p:nvPicPr>
            <p:cNvPr id="22" name="Picture 13" descr="Guidos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xtBox 6"/>
          <p:cNvSpPr txBox="1">
            <a:spLocks noChangeArrowheads="1"/>
          </p:cNvSpPr>
          <p:nvPr/>
        </p:nvSpPr>
        <p:spPr bwMode="auto">
          <a:xfrm>
            <a:off x="-76200" y="914400"/>
            <a:ext cx="44085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Example: road map, shortest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path, cost zones</a:t>
            </a: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2600"/>
            <a:ext cx="5733288" cy="4645152"/>
          </a:xfrm>
          <a:prstGeom prst="rect">
            <a:avLst/>
          </a:prstGeom>
        </p:spPr>
      </p:pic>
      <p:pic>
        <p:nvPicPr>
          <p:cNvPr id="18" name="Picture 17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52600"/>
            <a:ext cx="5733288" cy="4645152"/>
          </a:xfrm>
          <a:prstGeom prst="rect">
            <a:avLst/>
          </a:prstGeom>
        </p:spPr>
      </p:pic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5638800" y="1752600"/>
            <a:ext cx="356311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Find alternative pathways of similar cost</a:t>
            </a:r>
          </a:p>
          <a:p>
            <a:pPr marL="342900" indent="-342900" eaLnBrk="1" hangingPunct="1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Simulate pest/fire/flood/ climate &amp; LULC change 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   - impact on movement </a:t>
            </a:r>
          </a:p>
          <a:p>
            <a:pPr marL="342900" indent="-342900" eaLnBrk="1" hangingPunct="1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Generate isochrones &amp; feed into DEA (travel times – real estate evaluation</a:t>
            </a:r>
          </a:p>
        </p:txBody>
      </p:sp>
    </p:spTree>
    <p:extLst>
      <p:ext uri="{BB962C8B-B14F-4D97-AF65-F5344CB8AC3E}">
        <p14:creationId xmlns:p14="http://schemas.microsoft.com/office/powerpoint/2010/main" val="406144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67C7D407-31B8-45CA-9857-4F3474B678C8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16387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FC8E70C3-145B-4B7B-A192-749D86AF9794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4</a:t>
            </a:fld>
            <a:endParaRPr lang="en-US" altLang="en-US" sz="1000"/>
          </a:p>
        </p:txBody>
      </p:sp>
      <p:sp>
        <p:nvSpPr>
          <p:cNvPr id="16388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9" name="Text Box 11"/>
          <p:cNvSpPr txBox="1">
            <a:spLocks noChangeArrowheads="1"/>
          </p:cNvSpPr>
          <p:nvPr/>
        </p:nvSpPr>
        <p:spPr bwMode="auto">
          <a:xfrm>
            <a:off x="8621713" y="936625"/>
            <a:ext cx="5222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chemeClr val="bg1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err</a:t>
            </a:r>
          </a:p>
        </p:txBody>
      </p:sp>
      <p:sp>
        <p:nvSpPr>
          <p:cNvPr id="16390" name="Oval 2"/>
          <p:cNvSpPr>
            <a:spLocks noChangeArrowheads="1"/>
          </p:cNvSpPr>
          <p:nvPr/>
        </p:nvSpPr>
        <p:spPr bwMode="auto">
          <a:xfrm>
            <a:off x="7620000" y="3886200"/>
            <a:ext cx="1143000" cy="6096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1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7600" b="1">
              <a:solidFill>
                <a:srgbClr val="FFD624"/>
              </a:solidFill>
              <a:latin typeface="Verdana" panose="020B0604030504040204" pitchFamily="34" charset="0"/>
            </a:endParaRPr>
          </a:p>
        </p:txBody>
      </p:sp>
      <p:grpSp>
        <p:nvGrpSpPr>
          <p:cNvPr id="16391" name="Group 10"/>
          <p:cNvGrpSpPr>
            <a:grpSpLocks/>
          </p:cNvGrpSpPr>
          <p:nvPr/>
        </p:nvGrpSpPr>
        <p:grpSpPr bwMode="auto">
          <a:xfrm>
            <a:off x="76200" y="1279525"/>
            <a:ext cx="8915400" cy="522288"/>
            <a:chOff x="98" y="68"/>
            <a:chExt cx="6190" cy="363"/>
          </a:xfrm>
        </p:grpSpPr>
        <p:sp>
          <p:nvSpPr>
            <p:cNvPr id="16404" name="Text Box 18"/>
            <p:cNvSpPr txBox="1">
              <a:spLocks noChangeArrowheads="1"/>
            </p:cNvSpPr>
            <p:nvPr/>
          </p:nvSpPr>
          <p:spPr bwMode="auto">
            <a:xfrm>
              <a:off x="98" y="68"/>
              <a:ext cx="6190" cy="358"/>
            </a:xfrm>
            <a:prstGeom prst="rect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75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7000"/>
                </a:lnSpc>
                <a:spcBef>
                  <a:spcPts val="1363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      Generic Geometric Image Object Analysis</a:t>
              </a:r>
            </a:p>
          </p:txBody>
        </p:sp>
        <p:pic>
          <p:nvPicPr>
            <p:cNvPr id="16405" name="Picture 12" descr="Guidos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" y="68"/>
              <a:ext cx="36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3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2786063"/>
            <a:ext cx="9002712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3" descr="gears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2379663"/>
            <a:ext cx="804863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725" y="2286000"/>
            <a:ext cx="717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6" descr="Guidos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2379663"/>
            <a:ext cx="652463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7" descr="x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2379663"/>
            <a:ext cx="1020762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7" name="Picture 8" descr="resul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38" y="2449513"/>
            <a:ext cx="1017587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013" y="2371725"/>
            <a:ext cx="6223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9" name="Text Box 30"/>
          <p:cNvSpPr txBox="1">
            <a:spLocks noChangeArrowheads="1"/>
          </p:cNvSpPr>
          <p:nvPr/>
        </p:nvSpPr>
        <p:spPr bwMode="auto">
          <a:xfrm>
            <a:off x="1143000" y="1835150"/>
            <a:ext cx="7315200" cy="3746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1600" b="1">
                <a:solidFill>
                  <a:srgbClr val="009900"/>
                </a:solidFill>
                <a:latin typeface="Arial" panose="020B0604020202020204" pitchFamily="34" charset="0"/>
              </a:rPr>
              <a:t>G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</a:rPr>
              <a:t>raphical </a:t>
            </a:r>
            <a:r>
              <a:rPr lang="en-US" altLang="en-US" sz="1600" b="1">
                <a:solidFill>
                  <a:srgbClr val="009900"/>
                </a:solidFill>
                <a:latin typeface="Arial" panose="020B0604020202020204" pitchFamily="34" charset="0"/>
              </a:rPr>
              <a:t>U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</a:rPr>
              <a:t>ser </a:t>
            </a:r>
            <a:r>
              <a:rPr lang="en-US" altLang="en-US" sz="1600" b="1">
                <a:solidFill>
                  <a:srgbClr val="009900"/>
                </a:solidFill>
                <a:latin typeface="Arial" panose="020B0604020202020204" pitchFamily="34" charset="0"/>
              </a:rPr>
              <a:t>I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</a:rPr>
              <a:t>nterface for the </a:t>
            </a:r>
            <a:r>
              <a:rPr lang="en-US" altLang="en-US" sz="1600" b="1">
                <a:solidFill>
                  <a:srgbClr val="009900"/>
                </a:solidFill>
                <a:latin typeface="Arial" panose="020B0604020202020204" pitchFamily="34" charset="0"/>
              </a:rPr>
              <a:t>D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</a:rPr>
              <a:t>escription of image </a:t>
            </a:r>
            <a:r>
              <a:rPr lang="en-US" altLang="en-US" sz="1600" b="1">
                <a:solidFill>
                  <a:srgbClr val="009900"/>
                </a:solidFill>
                <a:latin typeface="Arial" panose="020B0604020202020204" pitchFamily="34" charset="0"/>
              </a:rPr>
              <a:t>O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</a:rPr>
              <a:t>bjects and their </a:t>
            </a:r>
            <a:r>
              <a:rPr lang="en-US" altLang="en-US" sz="1600" b="1">
                <a:solidFill>
                  <a:srgbClr val="009900"/>
                </a:solidFill>
                <a:latin typeface="Arial" panose="020B0604020202020204" pitchFamily="34" charset="0"/>
              </a:rPr>
              <a:t>S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</a:rPr>
              <a:t>hapes</a:t>
            </a:r>
            <a:r>
              <a:rPr lang="en-US" altLang="en-US" sz="16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6019800" y="5318125"/>
            <a:ext cx="2743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8286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Change Detection</a:t>
            </a:r>
          </a:p>
          <a:p>
            <a:pPr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Gdal, kml-export</a:t>
            </a:r>
          </a:p>
          <a:p>
            <a:pPr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GIS-environment,…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76200" y="5286375"/>
            <a:ext cx="27432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8286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altLang="en-US" sz="2200" b="1">
                <a:solidFill>
                  <a:schemeClr val="tx1"/>
                </a:solidFill>
                <a:latin typeface="MS PGothic" panose="020B060007020508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MSPA &amp; IP-tools</a:t>
            </a:r>
          </a:p>
          <a:p>
            <a:pPr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Connectivity</a:t>
            </a:r>
          </a:p>
          <a:p>
            <a:pPr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Fragmentation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3048000" y="5286375"/>
            <a:ext cx="27432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8286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altLang="en-US" sz="2200" b="1">
                <a:solidFill>
                  <a:schemeClr val="tx1"/>
                </a:solidFill>
                <a:latin typeface="MS PGothic" panose="020B060007020508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Contortion</a:t>
            </a:r>
          </a:p>
          <a:p>
            <a:pPr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Landscape Mosaic</a:t>
            </a:r>
          </a:p>
          <a:p>
            <a:pPr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Distance maps</a:t>
            </a:r>
          </a:p>
        </p:txBody>
      </p:sp>
      <p:sp>
        <p:nvSpPr>
          <p:cNvPr id="16403" name="TextBox 1"/>
          <p:cNvSpPr txBox="1">
            <a:spLocks noChangeArrowheads="1"/>
          </p:cNvSpPr>
          <p:nvPr/>
        </p:nvSpPr>
        <p:spPr bwMode="auto">
          <a:xfrm>
            <a:off x="5021263" y="3743325"/>
            <a:ext cx="804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800" b="1">
                <a:solidFill>
                  <a:srgbClr val="FFFF00"/>
                </a:solidFill>
              </a:rPr>
              <a:t>etc.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DD901FBD-0ECD-4BC5-8C02-55900581307D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8192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078D8E3C-CFB5-49AC-A7E0-B230A0952FE7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40</a:t>
            </a:fld>
            <a:endParaRPr lang="en-US" altLang="en-US" smtClean="0"/>
          </a:p>
        </p:txBody>
      </p:sp>
      <p:sp>
        <p:nvSpPr>
          <p:cNvPr id="81924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5" name="TextBox 6"/>
          <p:cNvSpPr txBox="1">
            <a:spLocks noChangeArrowheads="1"/>
          </p:cNvSpPr>
          <p:nvPr/>
        </p:nvSpPr>
        <p:spPr bwMode="auto">
          <a:xfrm>
            <a:off x="0" y="914400"/>
            <a:ext cx="4032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</a:rPr>
              <a:t>Object regularity: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</a:rPr>
              <a:t>anthropogenic vs. natural</a:t>
            </a:r>
          </a:p>
        </p:txBody>
      </p:sp>
      <p:sp>
        <p:nvSpPr>
          <p:cNvPr id="81926" name="TextBox 7"/>
          <p:cNvSpPr txBox="1">
            <a:spLocks noChangeArrowheads="1"/>
          </p:cNvSpPr>
          <p:nvPr/>
        </p:nvSpPr>
        <p:spPr bwMode="auto">
          <a:xfrm>
            <a:off x="6248400" y="1955800"/>
            <a:ext cx="2820988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Count changes in </a:t>
            </a:r>
            <a:b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direction of object </a:t>
            </a:r>
            <a:b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perimeter: </a:t>
            </a:r>
            <a:b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low count for regularly </a:t>
            </a:r>
            <a:b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shaped objects</a:t>
            </a:r>
            <a:b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(buildings, agric. fields) </a:t>
            </a:r>
            <a:b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vs. higher count for </a:t>
            </a:r>
            <a:b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natural objects.</a:t>
            </a:r>
            <a:b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User can set threshold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to group contortion.</a:t>
            </a:r>
          </a:p>
        </p:txBody>
      </p:sp>
      <p:grpSp>
        <p:nvGrpSpPr>
          <p:cNvPr id="81927" name="Group 11"/>
          <p:cNvGrpSpPr>
            <a:grpSpLocks/>
          </p:cNvGrpSpPr>
          <p:nvPr/>
        </p:nvGrpSpPr>
        <p:grpSpPr bwMode="auto">
          <a:xfrm>
            <a:off x="5105400" y="958850"/>
            <a:ext cx="3962400" cy="487363"/>
            <a:chOff x="1511300" y="153988"/>
            <a:chExt cx="4019232" cy="535709"/>
          </a:xfrm>
        </p:grpSpPr>
        <p:sp>
          <p:nvSpPr>
            <p:cNvPr id="81929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4019232" cy="52777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Contortion</a:t>
              </a:r>
            </a:p>
          </p:txBody>
        </p:sp>
        <p:pic>
          <p:nvPicPr>
            <p:cNvPr id="81930" name="Picture 13" descr="Guidos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1928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44663"/>
            <a:ext cx="61722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56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C4295D31-DF77-4E0C-9CB4-3EFDE4684955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82947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4E41C806-1BCA-4809-B82C-24F39C75B7E0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41</a:t>
            </a:fld>
            <a:endParaRPr lang="en-US" altLang="en-US" dirty="0" smtClean="0"/>
          </a:p>
        </p:txBody>
      </p:sp>
      <p:sp>
        <p:nvSpPr>
          <p:cNvPr id="82948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0" name="TextBox 6"/>
          <p:cNvSpPr txBox="1">
            <a:spLocks noChangeArrowheads="1"/>
          </p:cNvSpPr>
          <p:nvPr/>
        </p:nvSpPr>
        <p:spPr bwMode="auto">
          <a:xfrm>
            <a:off x="-76200" y="914400"/>
            <a:ext cx="56060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FF0000"/>
                </a:solidFill>
              </a:rPr>
              <a:t>Change Detection: </a:t>
            </a:r>
            <a:r>
              <a:rPr lang="en-US" altLang="en-US" sz="2400" b="1" dirty="0"/>
              <a:t>(morph.)</a:t>
            </a:r>
            <a:br>
              <a:rPr lang="en-US" altLang="en-US" sz="2400" b="1" dirty="0"/>
            </a:br>
            <a:r>
              <a:rPr lang="en-US" altLang="en-US" sz="2400" b="1" dirty="0"/>
              <a:t>essential gain &amp; loss </a:t>
            </a:r>
            <a:r>
              <a:rPr lang="en-US" altLang="en-US" sz="2400" b="1" dirty="0" smtClean="0"/>
              <a:t>areas, elasticity</a:t>
            </a:r>
            <a:endParaRPr lang="en-US" alt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248400" y="1850172"/>
            <a:ext cx="3062057" cy="40934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</a:rPr>
              <a:t>Forest loss areas</a:t>
            </a:r>
            <a:endParaRPr lang="en-US" sz="2000" dirty="0">
              <a:solidFill>
                <a:srgbClr val="3333FF"/>
              </a:solidFill>
            </a:endParaRP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2000" dirty="0">
                <a:solidFill>
                  <a:srgbClr val="008000"/>
                </a:solidFill>
              </a:rPr>
              <a:t>Forest gain </a:t>
            </a:r>
            <a:r>
              <a:rPr lang="en-US" sz="2000" dirty="0" smtClean="0">
                <a:solidFill>
                  <a:srgbClr val="008000"/>
                </a:solidFill>
              </a:rPr>
              <a:t>areas</a:t>
            </a:r>
            <a:endParaRPr lang="en-US" sz="2000" dirty="0" smtClean="0"/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2000" dirty="0" smtClean="0"/>
              <a:t>Elasticity</a:t>
            </a:r>
            <a:endParaRPr lang="en-US" sz="2000" dirty="0"/>
          </a:p>
          <a:p>
            <a:pPr marL="285750" indent="-285750" eaLnBrk="1" hangingPunct="1">
              <a:buFont typeface="Arial"/>
              <a:buChar char="•"/>
              <a:defRPr/>
            </a:pPr>
            <a:endParaRPr lang="en-US" sz="2000" dirty="0"/>
          </a:p>
          <a:p>
            <a:pPr eaLnBrk="1" hangingPunct="1">
              <a:defRPr/>
            </a:pPr>
            <a:r>
              <a:rPr lang="en-US" sz="2000" dirty="0"/>
              <a:t>Small and spurious </a:t>
            </a:r>
          </a:p>
          <a:p>
            <a:pPr eaLnBrk="1" hangingPunct="1">
              <a:defRPr/>
            </a:pPr>
            <a:r>
              <a:rPr lang="en-US" sz="2000" dirty="0"/>
              <a:t>changes caused by:</a:t>
            </a:r>
            <a:br>
              <a:rPr lang="en-US" sz="2000" dirty="0"/>
            </a:br>
            <a:r>
              <a:rPr lang="en-US" sz="2000" dirty="0"/>
              <a:t>classification accuracy,</a:t>
            </a:r>
            <a:br>
              <a:rPr lang="en-US" sz="2000" dirty="0"/>
            </a:br>
            <a:r>
              <a:rPr lang="en-US" sz="2000" dirty="0"/>
              <a:t>image-registration, noise,</a:t>
            </a:r>
          </a:p>
          <a:p>
            <a:pPr eaLnBrk="1" hangingPunct="1">
              <a:defRPr/>
            </a:pPr>
            <a:r>
              <a:rPr lang="en-US" sz="2000" dirty="0"/>
              <a:t>acquisition season,</a:t>
            </a:r>
          </a:p>
          <a:p>
            <a:pPr eaLnBrk="1" hangingPunct="1">
              <a:defRPr/>
            </a:pPr>
            <a:r>
              <a:rPr lang="en-US" sz="2000" dirty="0"/>
              <a:t>atmospheric correction.</a:t>
            </a:r>
          </a:p>
          <a:p>
            <a:pPr eaLnBrk="1" hangingPunct="1">
              <a:defRPr/>
            </a:pPr>
            <a:r>
              <a:rPr lang="en-US" sz="2000" dirty="0"/>
              <a:t>Potentially two different</a:t>
            </a:r>
          </a:p>
          <a:p>
            <a:pPr eaLnBrk="1" hangingPunct="1">
              <a:defRPr/>
            </a:pPr>
            <a:r>
              <a:rPr lang="en-US" sz="2000" dirty="0"/>
              <a:t>classification schemes &amp; </a:t>
            </a:r>
            <a:br>
              <a:rPr lang="en-US" sz="2000" dirty="0"/>
            </a:br>
            <a:r>
              <a:rPr lang="en-US" sz="2000" dirty="0"/>
              <a:t>sensor data at two times.</a:t>
            </a:r>
          </a:p>
        </p:txBody>
      </p:sp>
      <p:grpSp>
        <p:nvGrpSpPr>
          <p:cNvPr id="82952" name="Group 11"/>
          <p:cNvGrpSpPr>
            <a:grpSpLocks/>
          </p:cNvGrpSpPr>
          <p:nvPr/>
        </p:nvGrpSpPr>
        <p:grpSpPr bwMode="auto">
          <a:xfrm>
            <a:off x="5105400" y="958850"/>
            <a:ext cx="3962400" cy="482600"/>
            <a:chOff x="1511300" y="153988"/>
            <a:chExt cx="4019232" cy="530225"/>
          </a:xfrm>
        </p:grpSpPr>
        <p:sp>
          <p:nvSpPr>
            <p:cNvPr id="82953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4019232" cy="517377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Change Detection</a:t>
              </a:r>
            </a:p>
          </p:txBody>
        </p:sp>
        <p:pic>
          <p:nvPicPr>
            <p:cNvPr id="82954" name="Picture 13" descr="Guidos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713647"/>
            <a:ext cx="6105525" cy="461095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89088"/>
            <a:ext cx="8229600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8" descr="g15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133600"/>
            <a:ext cx="4484688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Text Box 8"/>
          <p:cNvSpPr txBox="1">
            <a:spLocks noChangeArrowheads="1"/>
          </p:cNvSpPr>
          <p:nvPr/>
        </p:nvSpPr>
        <p:spPr bwMode="auto">
          <a:xfrm>
            <a:off x="0" y="974725"/>
            <a:ext cx="50593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Arial" panose="020B0604020202020204" pitchFamily="34" charset="0"/>
              </a:rPr>
              <a:t>Preprocessing: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 generic tools also 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to setup MSPA-compliant binary image</a:t>
            </a:r>
          </a:p>
        </p:txBody>
      </p:sp>
      <p:sp>
        <p:nvSpPr>
          <p:cNvPr id="83973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0F31C3AF-C254-45E7-9978-C967543C8DE4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8397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0965F73D-0588-4174-956A-E3873903E698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42</a:t>
            </a:fld>
            <a:endParaRPr lang="en-US" altLang="en-US" smtClean="0"/>
          </a:p>
        </p:txBody>
      </p:sp>
      <p:sp>
        <p:nvSpPr>
          <p:cNvPr id="83975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3976" name="Group 10"/>
          <p:cNvGrpSpPr>
            <a:grpSpLocks/>
          </p:cNvGrpSpPr>
          <p:nvPr/>
        </p:nvGrpSpPr>
        <p:grpSpPr bwMode="auto">
          <a:xfrm>
            <a:off x="5105400" y="958850"/>
            <a:ext cx="3962400" cy="482600"/>
            <a:chOff x="1511300" y="153988"/>
            <a:chExt cx="4019232" cy="530225"/>
          </a:xfrm>
        </p:grpSpPr>
        <p:sp>
          <p:nvSpPr>
            <p:cNvPr id="83977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4019232" cy="517818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IP Tools &amp; SW</a:t>
              </a:r>
            </a:p>
          </p:txBody>
        </p:sp>
        <p:pic>
          <p:nvPicPr>
            <p:cNvPr id="83978" name="Picture 12" descr="Guidos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A1CA6417-AD45-44FC-8233-8541CF9646DA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8601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6115CB3D-A1D7-476D-938F-1A80529AA438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43</a:t>
            </a:fld>
            <a:endParaRPr lang="en-US" altLang="en-US" smtClean="0"/>
          </a:p>
        </p:txBody>
      </p:sp>
      <p:sp>
        <p:nvSpPr>
          <p:cNvPr id="86020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6021" name="Group 10"/>
          <p:cNvGrpSpPr>
            <a:grpSpLocks/>
          </p:cNvGrpSpPr>
          <p:nvPr/>
        </p:nvGrpSpPr>
        <p:grpSpPr bwMode="auto">
          <a:xfrm>
            <a:off x="5105400" y="958850"/>
            <a:ext cx="3962400" cy="482600"/>
            <a:chOff x="1511300" y="153988"/>
            <a:chExt cx="4019232" cy="530225"/>
          </a:xfrm>
        </p:grpSpPr>
        <p:sp>
          <p:nvSpPr>
            <p:cNvPr id="86024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4019232" cy="517818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IP Tools &amp; SW</a:t>
              </a:r>
            </a:p>
          </p:txBody>
        </p:sp>
        <p:pic>
          <p:nvPicPr>
            <p:cNvPr id="86025" name="Picture 12" descr="Guidos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6022" name="Picture 3" descr="a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44650"/>
            <a:ext cx="82296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3" name="Text Box 8"/>
          <p:cNvSpPr txBox="1">
            <a:spLocks noChangeArrowheads="1"/>
          </p:cNvSpPr>
          <p:nvPr/>
        </p:nvSpPr>
        <p:spPr bwMode="auto">
          <a:xfrm>
            <a:off x="0" y="974725"/>
            <a:ext cx="50593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Arial" panose="020B0604020202020204" pitchFamily="34" charset="0"/>
              </a:rPr>
              <a:t>Preprocessing: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 generic tools also 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to setup MSPA-compliant binary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7"/>
          <p:cNvSpPr txBox="1">
            <a:spLocks noChangeArrowheads="1"/>
          </p:cNvSpPr>
          <p:nvPr/>
        </p:nvSpPr>
        <p:spPr bwMode="auto">
          <a:xfrm>
            <a:off x="0" y="974725"/>
            <a:ext cx="52212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Arial" panose="020B0604020202020204" pitchFamily="34" charset="0"/>
              </a:rPr>
              <a:t>Convolution: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 user-defined &amp;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generic filters, including wavelet analysis</a:t>
            </a:r>
          </a:p>
        </p:txBody>
      </p:sp>
      <p:sp>
        <p:nvSpPr>
          <p:cNvPr id="88067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6DD688FD-AEA4-4178-AC18-33B9E7020D91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88068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E05BAA09-D3FD-464B-A6A4-406B947B705B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44</a:t>
            </a:fld>
            <a:endParaRPr lang="en-US" altLang="en-US" smtClean="0"/>
          </a:p>
        </p:txBody>
      </p:sp>
      <p:sp>
        <p:nvSpPr>
          <p:cNvPr id="88069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8070" name="Group 9"/>
          <p:cNvGrpSpPr>
            <a:grpSpLocks/>
          </p:cNvGrpSpPr>
          <p:nvPr/>
        </p:nvGrpSpPr>
        <p:grpSpPr bwMode="auto">
          <a:xfrm>
            <a:off x="5105400" y="958850"/>
            <a:ext cx="3962400" cy="482600"/>
            <a:chOff x="1511300" y="153988"/>
            <a:chExt cx="4019232" cy="530225"/>
          </a:xfrm>
        </p:grpSpPr>
        <p:sp>
          <p:nvSpPr>
            <p:cNvPr id="88072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4019232" cy="517818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IP Tools &amp; SW</a:t>
              </a:r>
            </a:p>
          </p:txBody>
        </p:sp>
        <p:pic>
          <p:nvPicPr>
            <p:cNvPr id="88073" name="Picture 11" descr="Guidos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8071" name="Picture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82750"/>
            <a:ext cx="7010400" cy="46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1646238"/>
            <a:ext cx="6500812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00AF5C15-87E9-4124-A3A7-DB16592A8175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9011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A10BDD72-B92E-445F-B52E-AEA9CA1979B5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45</a:t>
            </a:fld>
            <a:endParaRPr lang="en-US" altLang="en-US" smtClean="0"/>
          </a:p>
        </p:txBody>
      </p:sp>
      <p:sp>
        <p:nvSpPr>
          <p:cNvPr id="90117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8" name="Text Box 7"/>
          <p:cNvSpPr txBox="1">
            <a:spLocks noChangeArrowheads="1"/>
          </p:cNvSpPr>
          <p:nvPr/>
        </p:nvSpPr>
        <p:spPr bwMode="auto">
          <a:xfrm>
            <a:off x="0" y="974725"/>
            <a:ext cx="52212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Arial" panose="020B0604020202020204" pitchFamily="34" charset="0"/>
              </a:rPr>
              <a:t>Convolution: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 user-defined &amp;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generic filters, including wavelet analysis</a:t>
            </a:r>
          </a:p>
        </p:txBody>
      </p:sp>
      <p:grpSp>
        <p:nvGrpSpPr>
          <p:cNvPr id="90119" name="Group 10"/>
          <p:cNvGrpSpPr>
            <a:grpSpLocks/>
          </p:cNvGrpSpPr>
          <p:nvPr/>
        </p:nvGrpSpPr>
        <p:grpSpPr bwMode="auto">
          <a:xfrm>
            <a:off x="5105400" y="958850"/>
            <a:ext cx="3962400" cy="482600"/>
            <a:chOff x="1511300" y="153988"/>
            <a:chExt cx="4019232" cy="530225"/>
          </a:xfrm>
        </p:grpSpPr>
        <p:sp>
          <p:nvSpPr>
            <p:cNvPr id="90120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4019232" cy="517818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IP Tools &amp; SW</a:t>
              </a:r>
            </a:p>
          </p:txBody>
        </p:sp>
        <p:pic>
          <p:nvPicPr>
            <p:cNvPr id="90121" name="Picture 12" descr="Guidos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02058FE3-7334-4090-947D-DC30D5069D75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9216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C68578F1-D6BF-4F10-B081-3E7A4E173395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46</a:t>
            </a:fld>
            <a:endParaRPr lang="en-US" altLang="en-US" smtClean="0"/>
          </a:p>
        </p:txBody>
      </p:sp>
      <p:sp>
        <p:nvSpPr>
          <p:cNvPr id="92165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6" name="Text Box 7"/>
          <p:cNvSpPr txBox="1">
            <a:spLocks noChangeArrowheads="1"/>
          </p:cNvSpPr>
          <p:nvPr/>
        </p:nvSpPr>
        <p:spPr bwMode="auto">
          <a:xfrm>
            <a:off x="0" y="974725"/>
            <a:ext cx="52212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Arial" panose="020B0604020202020204" pitchFamily="34" charset="0"/>
              </a:rPr>
              <a:t>Convolution: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 user-defined &amp;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generic filters, including wavelet analysis</a:t>
            </a:r>
          </a:p>
        </p:txBody>
      </p:sp>
      <p:grpSp>
        <p:nvGrpSpPr>
          <p:cNvPr id="92167" name="Group 10"/>
          <p:cNvGrpSpPr>
            <a:grpSpLocks/>
          </p:cNvGrpSpPr>
          <p:nvPr/>
        </p:nvGrpSpPr>
        <p:grpSpPr bwMode="auto">
          <a:xfrm>
            <a:off x="5105400" y="958850"/>
            <a:ext cx="3962400" cy="482600"/>
            <a:chOff x="1511300" y="153988"/>
            <a:chExt cx="4019232" cy="530225"/>
          </a:xfrm>
        </p:grpSpPr>
        <p:sp>
          <p:nvSpPr>
            <p:cNvPr id="92168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4019232" cy="517818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IP Tools &amp; SW</a:t>
              </a:r>
            </a:p>
          </p:txBody>
        </p:sp>
        <p:pic>
          <p:nvPicPr>
            <p:cNvPr id="92169" name="Picture 12" descr="Guidos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924238"/>
            <a:ext cx="9031943" cy="4247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8"/>
          <p:cNvSpPr txBox="1">
            <a:spLocks noChangeArrowheads="1"/>
          </p:cNvSpPr>
          <p:nvPr/>
        </p:nvSpPr>
        <p:spPr bwMode="auto">
          <a:xfrm>
            <a:off x="0" y="990600"/>
            <a:ext cx="4470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Arial" panose="020B0604020202020204" pitchFamily="34" charset="0"/>
              </a:rPr>
              <a:t>Equalization: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 user-defined contrast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 and equalization routines</a:t>
            </a:r>
          </a:p>
        </p:txBody>
      </p:sp>
      <p:sp>
        <p:nvSpPr>
          <p:cNvPr id="94211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0CD9AF76-C951-46CB-A505-67FC4D48D64F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9421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23348A1E-9E3F-40D3-9D05-6C0339FDEACA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47</a:t>
            </a:fld>
            <a:endParaRPr lang="en-US" altLang="en-US" smtClean="0"/>
          </a:p>
        </p:txBody>
      </p:sp>
      <p:sp>
        <p:nvSpPr>
          <p:cNvPr id="94213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4214" name="Group 10"/>
          <p:cNvGrpSpPr>
            <a:grpSpLocks/>
          </p:cNvGrpSpPr>
          <p:nvPr/>
        </p:nvGrpSpPr>
        <p:grpSpPr bwMode="auto">
          <a:xfrm>
            <a:off x="5105400" y="958850"/>
            <a:ext cx="3962400" cy="482600"/>
            <a:chOff x="1511300" y="153988"/>
            <a:chExt cx="4019232" cy="530225"/>
          </a:xfrm>
        </p:grpSpPr>
        <p:sp>
          <p:nvSpPr>
            <p:cNvPr id="94216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4019232" cy="517818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IP Tools &amp; SW</a:t>
              </a:r>
            </a:p>
          </p:txBody>
        </p:sp>
        <p:pic>
          <p:nvPicPr>
            <p:cNvPr id="94217" name="Picture 12" descr="Guidos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4215" name="Picture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1751013"/>
            <a:ext cx="6913562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62113"/>
            <a:ext cx="8077200" cy="481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BC0352C9-5CDC-430E-A43B-917CB8118CE2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96260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D751170A-EB2B-4128-A20B-A278EAB17807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48</a:t>
            </a:fld>
            <a:endParaRPr lang="en-US" altLang="en-US" smtClean="0"/>
          </a:p>
        </p:txBody>
      </p:sp>
      <p:sp>
        <p:nvSpPr>
          <p:cNvPr id="96261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2" name="Text Box 8"/>
          <p:cNvSpPr txBox="1">
            <a:spLocks noChangeArrowheads="1"/>
          </p:cNvSpPr>
          <p:nvPr/>
        </p:nvSpPr>
        <p:spPr bwMode="auto">
          <a:xfrm>
            <a:off x="0" y="990600"/>
            <a:ext cx="4470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Arial" panose="020B0604020202020204" pitchFamily="34" charset="0"/>
              </a:rPr>
              <a:t>Equalization: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 user-defined contrast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 and equalization routines</a:t>
            </a:r>
          </a:p>
        </p:txBody>
      </p:sp>
      <p:grpSp>
        <p:nvGrpSpPr>
          <p:cNvPr id="96263" name="Group 10"/>
          <p:cNvGrpSpPr>
            <a:grpSpLocks/>
          </p:cNvGrpSpPr>
          <p:nvPr/>
        </p:nvGrpSpPr>
        <p:grpSpPr bwMode="auto">
          <a:xfrm>
            <a:off x="5105400" y="958850"/>
            <a:ext cx="3962400" cy="482600"/>
            <a:chOff x="1511300" y="153988"/>
            <a:chExt cx="4019232" cy="530225"/>
          </a:xfrm>
        </p:grpSpPr>
        <p:sp>
          <p:nvSpPr>
            <p:cNvPr id="96264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4019232" cy="517818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IP Tools &amp; SW</a:t>
              </a:r>
            </a:p>
          </p:txBody>
        </p:sp>
        <p:pic>
          <p:nvPicPr>
            <p:cNvPr id="96265" name="Picture 12" descr="Guidos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8"/>
          <p:cNvSpPr txBox="1">
            <a:spLocks noChangeArrowheads="1"/>
          </p:cNvSpPr>
          <p:nvPr/>
        </p:nvSpPr>
        <p:spPr bwMode="auto">
          <a:xfrm>
            <a:off x="0" y="990600"/>
            <a:ext cx="3089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Arial" panose="020B0604020202020204" pitchFamily="34" charset="0"/>
              </a:rPr>
              <a:t>Thresholding: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interactive thresholding</a:t>
            </a:r>
          </a:p>
        </p:txBody>
      </p:sp>
      <p:sp>
        <p:nvSpPr>
          <p:cNvPr id="98307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26475858-F3AB-45B8-8458-88CC61CB9884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98308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2FC8836C-D3E8-438E-99A2-1605E15C3904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49</a:t>
            </a:fld>
            <a:endParaRPr lang="en-US" altLang="en-US" smtClean="0"/>
          </a:p>
        </p:txBody>
      </p:sp>
      <p:sp>
        <p:nvSpPr>
          <p:cNvPr id="98309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8310" name="Group 9"/>
          <p:cNvGrpSpPr>
            <a:grpSpLocks/>
          </p:cNvGrpSpPr>
          <p:nvPr/>
        </p:nvGrpSpPr>
        <p:grpSpPr bwMode="auto">
          <a:xfrm>
            <a:off x="5105400" y="958850"/>
            <a:ext cx="3962400" cy="482600"/>
            <a:chOff x="1511300" y="153988"/>
            <a:chExt cx="4019232" cy="530225"/>
          </a:xfrm>
        </p:grpSpPr>
        <p:sp>
          <p:nvSpPr>
            <p:cNvPr id="98312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4019232" cy="517818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IP Tools &amp; SW</a:t>
              </a:r>
            </a:p>
          </p:txBody>
        </p:sp>
        <p:pic>
          <p:nvPicPr>
            <p:cNvPr id="98313" name="Picture 11" descr="Guidos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831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773238"/>
            <a:ext cx="6991350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98563"/>
            <a:ext cx="8763000" cy="2154237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en-US" sz="2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Preparing input data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2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MSPA: data &amp; analysis scale, MSPA-tiling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2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analysis, Fragmentation, Influence Zones,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2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Contortion, Landscape Mosaic, Change Analysis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2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GIS-tools, Post-processing options</a:t>
            </a:r>
          </a:p>
        </p:txBody>
      </p:sp>
      <p:grpSp>
        <p:nvGrpSpPr>
          <p:cNvPr id="17411" name="Group 2"/>
          <p:cNvGrpSpPr>
            <a:grpSpLocks/>
          </p:cNvGrpSpPr>
          <p:nvPr/>
        </p:nvGrpSpPr>
        <p:grpSpPr bwMode="auto">
          <a:xfrm>
            <a:off x="5715000" y="990600"/>
            <a:ext cx="3124200" cy="522288"/>
            <a:chOff x="997" y="68"/>
            <a:chExt cx="2959" cy="363"/>
          </a:xfrm>
        </p:grpSpPr>
        <p:sp>
          <p:nvSpPr>
            <p:cNvPr id="17417" name="Text Box 18"/>
            <p:cNvSpPr txBox="1">
              <a:spLocks noChangeArrowheads="1"/>
            </p:cNvSpPr>
            <p:nvPr/>
          </p:nvSpPr>
          <p:spPr bwMode="auto">
            <a:xfrm>
              <a:off x="997" y="68"/>
              <a:ext cx="2959" cy="358"/>
            </a:xfrm>
            <a:prstGeom prst="rect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75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7000"/>
                </a:lnSpc>
                <a:spcBef>
                  <a:spcPts val="1363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800" b="1">
                  <a:solidFill>
                    <a:schemeClr val="bg1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      Key Features</a:t>
              </a:r>
              <a:endParaRPr lang="en-GB" altLang="en-US" sz="2800" b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pic>
          <p:nvPicPr>
            <p:cNvPr id="17418" name="Picture 4" descr="Guidos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" y="68"/>
              <a:ext cx="446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12" name="Picture 3" descr="g7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57575"/>
            <a:ext cx="4191000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BA858BB4-9DC2-47DF-92C1-BD477417ACF4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1741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A2E9237B-CEC8-4F42-8B28-173DDB729A5F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5</a:t>
            </a:fld>
            <a:endParaRPr lang="en-US" altLang="en-US" smtClean="0"/>
          </a:p>
        </p:txBody>
      </p:sp>
      <p:sp>
        <p:nvSpPr>
          <p:cNvPr id="17415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41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76625"/>
            <a:ext cx="4452938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441450"/>
            <a:ext cx="8058150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8935B1B-44A3-480C-8EEB-F6D8D6AB6399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10035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C57BA798-2F79-4B18-A8EE-5374457AF84E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50</a:t>
            </a:fld>
            <a:endParaRPr lang="en-US" altLang="en-US" smtClean="0"/>
          </a:p>
        </p:txBody>
      </p:sp>
      <p:sp>
        <p:nvSpPr>
          <p:cNvPr id="100357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8" name="Text Box 8"/>
          <p:cNvSpPr txBox="1">
            <a:spLocks noChangeArrowheads="1"/>
          </p:cNvSpPr>
          <p:nvPr/>
        </p:nvSpPr>
        <p:spPr bwMode="auto">
          <a:xfrm>
            <a:off x="0" y="990600"/>
            <a:ext cx="3089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Arial" panose="020B0604020202020204" pitchFamily="34" charset="0"/>
              </a:rPr>
              <a:t>Thresholding: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interactive thresholding</a:t>
            </a:r>
          </a:p>
        </p:txBody>
      </p:sp>
      <p:grpSp>
        <p:nvGrpSpPr>
          <p:cNvPr id="100359" name="Group 10"/>
          <p:cNvGrpSpPr>
            <a:grpSpLocks/>
          </p:cNvGrpSpPr>
          <p:nvPr/>
        </p:nvGrpSpPr>
        <p:grpSpPr bwMode="auto">
          <a:xfrm>
            <a:off x="5105400" y="958850"/>
            <a:ext cx="3962400" cy="482600"/>
            <a:chOff x="1511300" y="153988"/>
            <a:chExt cx="4019232" cy="530225"/>
          </a:xfrm>
        </p:grpSpPr>
        <p:sp>
          <p:nvSpPr>
            <p:cNvPr id="100360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4019232" cy="517818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IP Tools &amp; SW</a:t>
              </a:r>
            </a:p>
          </p:txBody>
        </p:sp>
        <p:pic>
          <p:nvPicPr>
            <p:cNvPr id="100361" name="Picture 12" descr="Guidos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8"/>
          <p:cNvSpPr txBox="1">
            <a:spLocks noChangeArrowheads="1"/>
          </p:cNvSpPr>
          <p:nvPr/>
        </p:nvSpPr>
        <p:spPr bwMode="auto">
          <a:xfrm>
            <a:off x="0" y="1044575"/>
            <a:ext cx="5422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Edge Enhance:</a:t>
            </a: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</a:rPr>
              <a:t> filters for edge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</a:rPr>
              <a:t>detection, sharpening, </a:t>
            </a:r>
            <a:r>
              <a:rPr lang="en-US" altLang="en-US" sz="2000" b="1" dirty="0" err="1">
                <a:solidFill>
                  <a:schemeClr val="tx1"/>
                </a:solidFill>
                <a:latin typeface="Arial" panose="020B0604020202020204" pitchFamily="34" charset="0"/>
              </a:rPr>
              <a:t>skeletonization</a:t>
            </a: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</a:rPr>
              <a:t>, etc.</a:t>
            </a:r>
          </a:p>
        </p:txBody>
      </p:sp>
      <p:sp>
        <p:nvSpPr>
          <p:cNvPr id="102403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9108CB5A-9A59-45AB-AE36-1E6804C73AC6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10240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1458597A-655B-4791-8F0C-06CB9809D360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51</a:t>
            </a:fld>
            <a:endParaRPr lang="en-US" altLang="en-US" smtClean="0"/>
          </a:p>
        </p:txBody>
      </p:sp>
      <p:sp>
        <p:nvSpPr>
          <p:cNvPr id="102405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2406" name="Group 9"/>
          <p:cNvGrpSpPr>
            <a:grpSpLocks/>
          </p:cNvGrpSpPr>
          <p:nvPr/>
        </p:nvGrpSpPr>
        <p:grpSpPr bwMode="auto">
          <a:xfrm>
            <a:off x="5105400" y="958850"/>
            <a:ext cx="3962400" cy="482600"/>
            <a:chOff x="1511300" y="153988"/>
            <a:chExt cx="4019232" cy="530225"/>
          </a:xfrm>
        </p:grpSpPr>
        <p:sp>
          <p:nvSpPr>
            <p:cNvPr id="102408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4019232" cy="517818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IP Tools &amp; SW</a:t>
              </a:r>
            </a:p>
          </p:txBody>
        </p:sp>
        <p:pic>
          <p:nvPicPr>
            <p:cNvPr id="102409" name="Picture 11" descr="Guidos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0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733550"/>
            <a:ext cx="653415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6"/>
          <p:cNvSpPr txBox="1">
            <a:spLocks noChangeArrowheads="1"/>
          </p:cNvSpPr>
          <p:nvPr/>
        </p:nvSpPr>
        <p:spPr bwMode="auto">
          <a:xfrm>
            <a:off x="0" y="990600"/>
            <a:ext cx="34432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Arial" panose="020B0604020202020204" pitchFamily="34" charset="0"/>
              </a:rPr>
              <a:t>Morphological: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 interactive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morphological toolbox</a:t>
            </a:r>
          </a:p>
        </p:txBody>
      </p:sp>
      <p:sp>
        <p:nvSpPr>
          <p:cNvPr id="104451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5A9A455A-C699-4443-9B49-16D3A7852C78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10445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BDE65C7-AAD2-480A-9365-EE5CA3C2C8F4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52</a:t>
            </a:fld>
            <a:endParaRPr lang="en-US" altLang="en-US" smtClean="0"/>
          </a:p>
        </p:txBody>
      </p:sp>
      <p:sp>
        <p:nvSpPr>
          <p:cNvPr id="104453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4454" name="Group 9"/>
          <p:cNvGrpSpPr>
            <a:grpSpLocks/>
          </p:cNvGrpSpPr>
          <p:nvPr/>
        </p:nvGrpSpPr>
        <p:grpSpPr bwMode="auto">
          <a:xfrm>
            <a:off x="5105400" y="958850"/>
            <a:ext cx="3962400" cy="482600"/>
            <a:chOff x="1511300" y="153988"/>
            <a:chExt cx="4019232" cy="530225"/>
          </a:xfrm>
        </p:grpSpPr>
        <p:sp>
          <p:nvSpPr>
            <p:cNvPr id="104456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4019232" cy="517818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IP Tools &amp; SW</a:t>
              </a:r>
            </a:p>
          </p:txBody>
        </p:sp>
        <p:pic>
          <p:nvPicPr>
            <p:cNvPr id="104457" name="Picture 11" descr="Guidos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445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749425"/>
            <a:ext cx="6915150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98625"/>
            <a:ext cx="5029200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4B9B3D4E-A090-480D-A938-DAFBE41E7EC8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106500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016DB8BE-EBD6-431A-9531-0032F391C976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53</a:t>
            </a:fld>
            <a:endParaRPr lang="en-US" altLang="en-US" smtClean="0"/>
          </a:p>
        </p:txBody>
      </p:sp>
      <p:sp>
        <p:nvSpPr>
          <p:cNvPr id="106501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6502" name="Group 9"/>
          <p:cNvGrpSpPr>
            <a:grpSpLocks/>
          </p:cNvGrpSpPr>
          <p:nvPr/>
        </p:nvGrpSpPr>
        <p:grpSpPr bwMode="auto">
          <a:xfrm>
            <a:off x="5105400" y="958850"/>
            <a:ext cx="3962400" cy="482600"/>
            <a:chOff x="1511300" y="153988"/>
            <a:chExt cx="4019232" cy="530225"/>
          </a:xfrm>
        </p:grpSpPr>
        <p:sp>
          <p:nvSpPr>
            <p:cNvPr id="106504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4019232" cy="517818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IP Tools &amp; SW</a:t>
              </a:r>
            </a:p>
          </p:txBody>
        </p:sp>
        <p:pic>
          <p:nvPicPr>
            <p:cNvPr id="106505" name="Picture 11" descr="Guidos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6503" name="Text Box 6"/>
          <p:cNvSpPr txBox="1">
            <a:spLocks noChangeArrowheads="1"/>
          </p:cNvSpPr>
          <p:nvPr/>
        </p:nvSpPr>
        <p:spPr bwMode="auto">
          <a:xfrm>
            <a:off x="0" y="990600"/>
            <a:ext cx="34432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Arial" panose="020B0604020202020204" pitchFamily="34" charset="0"/>
              </a:rPr>
              <a:t>Morphological: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 interactive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morphological toolbox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91059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036EE104-5FD6-492B-AB90-1F1ECCB03626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108548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B92ED7E5-BF88-4315-B295-6CD83011B591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54</a:t>
            </a:fld>
            <a:endParaRPr lang="en-US" altLang="en-US" smtClean="0"/>
          </a:p>
        </p:txBody>
      </p:sp>
      <p:sp>
        <p:nvSpPr>
          <p:cNvPr id="108549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0" name="Text Box 6"/>
          <p:cNvSpPr txBox="1">
            <a:spLocks noChangeArrowheads="1"/>
          </p:cNvSpPr>
          <p:nvPr/>
        </p:nvSpPr>
        <p:spPr bwMode="auto">
          <a:xfrm>
            <a:off x="0" y="990600"/>
            <a:ext cx="34432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Arial" panose="020B0604020202020204" pitchFamily="34" charset="0"/>
              </a:rPr>
              <a:t>Morphological: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 interactive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morphological toolbox</a:t>
            </a:r>
          </a:p>
        </p:txBody>
      </p:sp>
      <p:grpSp>
        <p:nvGrpSpPr>
          <p:cNvPr id="108551" name="Group 10"/>
          <p:cNvGrpSpPr>
            <a:grpSpLocks/>
          </p:cNvGrpSpPr>
          <p:nvPr/>
        </p:nvGrpSpPr>
        <p:grpSpPr bwMode="auto">
          <a:xfrm>
            <a:off x="5105400" y="958850"/>
            <a:ext cx="3962400" cy="482600"/>
            <a:chOff x="1511300" y="153988"/>
            <a:chExt cx="4019232" cy="530225"/>
          </a:xfrm>
        </p:grpSpPr>
        <p:sp>
          <p:nvSpPr>
            <p:cNvPr id="108552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4019232" cy="517818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IP Tools &amp; SW</a:t>
              </a:r>
            </a:p>
          </p:txBody>
        </p:sp>
        <p:pic>
          <p:nvPicPr>
            <p:cNvPr id="108553" name="Picture 12" descr="Guidos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8"/>
          <p:cNvSpPr txBox="1">
            <a:spLocks noChangeArrowheads="1"/>
          </p:cNvSpPr>
          <p:nvPr/>
        </p:nvSpPr>
        <p:spPr bwMode="auto">
          <a:xfrm>
            <a:off x="0" y="974725"/>
            <a:ext cx="38973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Arial" panose="020B0604020202020204" pitchFamily="34" charset="0"/>
              </a:rPr>
              <a:t>GIS Software: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 additional tools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for pre-/post-processing</a:t>
            </a:r>
          </a:p>
        </p:txBody>
      </p:sp>
      <p:sp>
        <p:nvSpPr>
          <p:cNvPr id="110595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D6E5AC65-8CD0-4021-929A-77400EF8F0BE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11059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AE2E9CF5-D997-4DDE-BCE0-1669EDE4DB55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55</a:t>
            </a:fld>
            <a:endParaRPr lang="en-US" altLang="en-US" smtClean="0"/>
          </a:p>
        </p:txBody>
      </p:sp>
      <p:sp>
        <p:nvSpPr>
          <p:cNvPr id="110597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0598" name="Group 9"/>
          <p:cNvGrpSpPr>
            <a:grpSpLocks/>
          </p:cNvGrpSpPr>
          <p:nvPr/>
        </p:nvGrpSpPr>
        <p:grpSpPr bwMode="auto">
          <a:xfrm>
            <a:off x="5105400" y="960438"/>
            <a:ext cx="3962400" cy="457200"/>
            <a:chOff x="1511300" y="153988"/>
            <a:chExt cx="4019232" cy="530225"/>
          </a:xfrm>
        </p:grpSpPr>
        <p:sp>
          <p:nvSpPr>
            <p:cNvPr id="110600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4019232" cy="517818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IP Tools &amp; SW</a:t>
              </a:r>
            </a:p>
          </p:txBody>
        </p:sp>
        <p:pic>
          <p:nvPicPr>
            <p:cNvPr id="110601" name="Picture 11" descr="Guidos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62" y="1668836"/>
            <a:ext cx="6971838" cy="47281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1732615"/>
            <a:ext cx="4026024" cy="4542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637222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4691" name="Group 2"/>
          <p:cNvGrpSpPr>
            <a:grpSpLocks/>
          </p:cNvGrpSpPr>
          <p:nvPr/>
        </p:nvGrpSpPr>
        <p:grpSpPr bwMode="auto">
          <a:xfrm>
            <a:off x="5016500" y="960438"/>
            <a:ext cx="4127500" cy="522287"/>
            <a:chOff x="997" y="68"/>
            <a:chExt cx="2866" cy="363"/>
          </a:xfrm>
        </p:grpSpPr>
        <p:sp>
          <p:nvSpPr>
            <p:cNvPr id="114697" name="Text Box 18"/>
            <p:cNvSpPr txBox="1">
              <a:spLocks noChangeArrowheads="1"/>
            </p:cNvSpPr>
            <p:nvPr/>
          </p:nvSpPr>
          <p:spPr bwMode="auto">
            <a:xfrm>
              <a:off x="997" y="68"/>
              <a:ext cx="2866" cy="362"/>
            </a:xfrm>
            <a:prstGeom prst="rect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75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7000"/>
                </a:lnSpc>
                <a:spcBef>
                  <a:spcPts val="1363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  GIS: GDAL/OGR</a:t>
              </a:r>
            </a:p>
          </p:txBody>
        </p:sp>
        <p:pic>
          <p:nvPicPr>
            <p:cNvPr id="114698" name="Picture 4" descr="Guidos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" y="68"/>
              <a:ext cx="36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524000"/>
            <a:ext cx="59055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3" name="Text Box 8"/>
          <p:cNvSpPr txBox="1">
            <a:spLocks noChangeArrowheads="1"/>
          </p:cNvSpPr>
          <p:nvPr/>
        </p:nvSpPr>
        <p:spPr bwMode="auto">
          <a:xfrm>
            <a:off x="0" y="974725"/>
            <a:ext cx="3644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Arial" panose="020B0604020202020204" pitchFamily="34" charset="0"/>
              </a:rPr>
              <a:t>GDAL/OGR: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 THE cmd-tool…</a:t>
            </a:r>
          </a:p>
        </p:txBody>
      </p:sp>
      <p:sp>
        <p:nvSpPr>
          <p:cNvPr id="114694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7774F7E-7218-46CC-9E7A-7E9B7EA20004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11469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C2387A73-3EDA-478D-A491-C71F3D16E83F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56</a:t>
            </a:fld>
            <a:endParaRPr lang="en-US" altLang="en-US" smtClean="0"/>
          </a:p>
        </p:txBody>
      </p:sp>
      <p:sp>
        <p:nvSpPr>
          <p:cNvPr id="114696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667000"/>
            <a:ext cx="213518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53371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Text Box 7"/>
          <p:cNvSpPr txBox="1">
            <a:spLocks noChangeArrowheads="1"/>
          </p:cNvSpPr>
          <p:nvPr/>
        </p:nvSpPr>
        <p:spPr bwMode="auto">
          <a:xfrm>
            <a:off x="5365750" y="1201738"/>
            <a:ext cx="37782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b="1"/>
          </a:p>
          <a:p>
            <a:pPr eaLnBrk="1" hangingPunct="1">
              <a:buFontTx/>
              <a:buChar char="-"/>
            </a:pPr>
            <a:r>
              <a:rPr lang="en-US" altLang="en-US" b="1"/>
              <a:t> very fast multiple image viewer</a:t>
            </a:r>
          </a:p>
          <a:p>
            <a:pPr eaLnBrk="1" hangingPunct="1">
              <a:buFontTx/>
              <a:buChar char="-"/>
            </a:pPr>
            <a:r>
              <a:rPr lang="en-US" altLang="en-US" b="1"/>
              <a:t> import/export raster/vector data</a:t>
            </a:r>
          </a:p>
          <a:p>
            <a:pPr eaLnBrk="1" hangingPunct="1">
              <a:buFontTx/>
              <a:buChar char="-"/>
            </a:pPr>
            <a:r>
              <a:rPr lang="en-US" altLang="en-US" b="1"/>
              <a:t> histogram, reproject, classify</a:t>
            </a:r>
          </a:p>
          <a:p>
            <a:pPr eaLnBrk="1" hangingPunct="1">
              <a:buFontTx/>
              <a:buChar char="-"/>
            </a:pPr>
            <a:r>
              <a:rPr lang="en-US" altLang="en-US" b="1"/>
              <a:t> etc.</a:t>
            </a:r>
          </a:p>
        </p:txBody>
      </p:sp>
      <p:sp>
        <p:nvSpPr>
          <p:cNvPr id="115717" name="Text Box 9"/>
          <p:cNvSpPr txBox="1">
            <a:spLocks noChangeArrowheads="1"/>
          </p:cNvSpPr>
          <p:nvPr/>
        </p:nvSpPr>
        <p:spPr bwMode="auto">
          <a:xfrm>
            <a:off x="0" y="974725"/>
            <a:ext cx="4214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Arial" panose="020B0604020202020204" pitchFamily="34" charset="0"/>
              </a:rPr>
              <a:t>OpenEV: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 VERY fast image viewer</a:t>
            </a:r>
          </a:p>
        </p:txBody>
      </p:sp>
      <p:sp>
        <p:nvSpPr>
          <p:cNvPr id="115718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F31BC220-4131-4E30-B3A1-983B6BBA504C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11571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25535380-B09F-473F-A091-79529D4D4407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57</a:t>
            </a:fld>
            <a:endParaRPr lang="en-US" altLang="en-US" smtClean="0"/>
          </a:p>
        </p:txBody>
      </p:sp>
      <p:sp>
        <p:nvSpPr>
          <p:cNvPr id="115720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5721" name="Group 2"/>
          <p:cNvGrpSpPr>
            <a:grpSpLocks/>
          </p:cNvGrpSpPr>
          <p:nvPr/>
        </p:nvGrpSpPr>
        <p:grpSpPr bwMode="auto">
          <a:xfrm>
            <a:off x="5016500" y="960438"/>
            <a:ext cx="4127500" cy="522287"/>
            <a:chOff x="997" y="68"/>
            <a:chExt cx="2866" cy="363"/>
          </a:xfrm>
        </p:grpSpPr>
        <p:sp>
          <p:nvSpPr>
            <p:cNvPr id="115722" name="Text Box 18"/>
            <p:cNvSpPr txBox="1">
              <a:spLocks noChangeArrowheads="1"/>
            </p:cNvSpPr>
            <p:nvPr/>
          </p:nvSpPr>
          <p:spPr bwMode="auto">
            <a:xfrm>
              <a:off x="997" y="68"/>
              <a:ext cx="2866" cy="362"/>
            </a:xfrm>
            <a:prstGeom prst="rect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75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7000"/>
                </a:lnSpc>
                <a:spcBef>
                  <a:spcPts val="1363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  GIS: OpenEV</a:t>
              </a:r>
            </a:p>
          </p:txBody>
        </p:sp>
        <p:pic>
          <p:nvPicPr>
            <p:cNvPr id="115723" name="Picture 4" descr="Guidos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" y="68"/>
              <a:ext cx="36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7"/>
          <p:cNvSpPr txBox="1">
            <a:spLocks noChangeArrowheads="1"/>
          </p:cNvSpPr>
          <p:nvPr/>
        </p:nvSpPr>
        <p:spPr bwMode="auto">
          <a:xfrm>
            <a:off x="-76200" y="974725"/>
            <a:ext cx="5260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Arial" panose="020B0604020202020204" pitchFamily="34" charset="0"/>
              </a:rPr>
              <a:t>Quantum GIS: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 free, VERY powerful,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multi-platform, GIS  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  <a:hlinkClick r:id="rId2"/>
              </a:rPr>
              <a:t>http://www.qgis.org/</a:t>
            </a:r>
            <a:endParaRPr lang="en-US" altLang="en-US" sz="2000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6739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6B304CC5-D3FC-4D6A-A48F-50DCA8D0F823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116740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A1A6F623-69FC-4CCA-97FC-DD5390C702DC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58</a:t>
            </a:fld>
            <a:endParaRPr lang="en-US" altLang="en-US" smtClean="0"/>
          </a:p>
        </p:txBody>
      </p:sp>
      <p:sp>
        <p:nvSpPr>
          <p:cNvPr id="116741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6742" name="Group 2"/>
          <p:cNvGrpSpPr>
            <a:grpSpLocks/>
          </p:cNvGrpSpPr>
          <p:nvPr/>
        </p:nvGrpSpPr>
        <p:grpSpPr bwMode="auto">
          <a:xfrm>
            <a:off x="5016500" y="960438"/>
            <a:ext cx="4127500" cy="522287"/>
            <a:chOff x="997" y="68"/>
            <a:chExt cx="2866" cy="363"/>
          </a:xfrm>
        </p:grpSpPr>
        <p:sp>
          <p:nvSpPr>
            <p:cNvPr id="116744" name="Text Box 18"/>
            <p:cNvSpPr txBox="1">
              <a:spLocks noChangeArrowheads="1"/>
            </p:cNvSpPr>
            <p:nvPr/>
          </p:nvSpPr>
          <p:spPr bwMode="auto">
            <a:xfrm>
              <a:off x="997" y="68"/>
              <a:ext cx="2866" cy="362"/>
            </a:xfrm>
            <a:prstGeom prst="rect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75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7000"/>
                </a:lnSpc>
                <a:spcBef>
                  <a:spcPts val="1363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  GIS: QuantumGIS</a:t>
              </a:r>
            </a:p>
          </p:txBody>
        </p:sp>
        <p:pic>
          <p:nvPicPr>
            <p:cNvPr id="116745" name="Picture 4" descr="Guidos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" y="68"/>
              <a:ext cx="36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637136"/>
            <a:ext cx="7391400" cy="4679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7"/>
          <p:cNvSpPr txBox="1">
            <a:spLocks noChangeArrowheads="1"/>
          </p:cNvSpPr>
          <p:nvPr/>
        </p:nvSpPr>
        <p:spPr bwMode="auto">
          <a:xfrm>
            <a:off x="0" y="974725"/>
            <a:ext cx="4083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Arial" panose="020B0604020202020204" pitchFamily="34" charset="0"/>
              </a:rPr>
              <a:t>Help: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i="1">
                <a:solidFill>
                  <a:srgbClr val="FF0000"/>
                </a:solidFill>
                <a:latin typeface="Arial" panose="020B0604020202020204" pitchFamily="34" charset="0"/>
              </a:rPr>
              <a:t>Manual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, MSPA Guide, link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to homepage, changelog, etc.</a:t>
            </a:r>
          </a:p>
        </p:txBody>
      </p:sp>
      <p:sp>
        <p:nvSpPr>
          <p:cNvPr id="117763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E682BF37-2E02-4F8A-984C-2A2AF4E90D35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11776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F01D6FBE-1949-4E0C-97F4-70F83325E648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59</a:t>
            </a:fld>
            <a:endParaRPr lang="en-US" altLang="en-US" smtClean="0"/>
          </a:p>
        </p:txBody>
      </p:sp>
      <p:sp>
        <p:nvSpPr>
          <p:cNvPr id="117765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6" name="Text Box 18"/>
          <p:cNvSpPr txBox="1">
            <a:spLocks noChangeArrowheads="1"/>
          </p:cNvSpPr>
          <p:nvPr/>
        </p:nvSpPr>
        <p:spPr bwMode="auto">
          <a:xfrm>
            <a:off x="5491163" y="1050925"/>
            <a:ext cx="3119437" cy="441325"/>
          </a:xfrm>
          <a:prstGeom prst="rect">
            <a:avLst/>
          </a:prstGeom>
          <a:gradFill rotWithShape="0">
            <a:gsLst>
              <a:gs pos="0">
                <a:srgbClr val="00FF00"/>
              </a:gs>
              <a:gs pos="100000">
                <a:srgbClr val="007500"/>
              </a:gs>
            </a:gsLst>
            <a:lin ang="5400000" scaled="1"/>
          </a:gradFill>
          <a:ln w="9398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7000"/>
              </a:lnSpc>
              <a:spcBef>
                <a:spcPts val="1363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400" b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GTB: Help Menu</a:t>
            </a:r>
          </a:p>
        </p:txBody>
      </p:sp>
      <p:pic>
        <p:nvPicPr>
          <p:cNvPr id="117767" name="Picture 4" descr="Guidos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66800"/>
            <a:ext cx="517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676400"/>
            <a:ext cx="6209838" cy="47160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1827589"/>
            <a:ext cx="4485714" cy="4504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630363"/>
            <a:ext cx="7412037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Line 8"/>
          <p:cNvSpPr>
            <a:spLocks noChangeShapeType="1"/>
          </p:cNvSpPr>
          <p:nvPr/>
        </p:nvSpPr>
        <p:spPr bwMode="auto">
          <a:xfrm flipH="1" flipV="1">
            <a:off x="2514600" y="1979613"/>
            <a:ext cx="688975" cy="76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Text Box 9"/>
          <p:cNvSpPr txBox="1">
            <a:spLocks noChangeArrowheads="1"/>
          </p:cNvSpPr>
          <p:nvPr/>
        </p:nvSpPr>
        <p:spPr bwMode="auto">
          <a:xfrm>
            <a:off x="3203575" y="1908175"/>
            <a:ext cx="18891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rgbClr val="FFFF00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Read input image</a:t>
            </a:r>
          </a:p>
        </p:txBody>
      </p:sp>
      <p:grpSp>
        <p:nvGrpSpPr>
          <p:cNvPr id="18437" name="Group 7"/>
          <p:cNvGrpSpPr>
            <a:grpSpLocks/>
          </p:cNvGrpSpPr>
          <p:nvPr/>
        </p:nvGrpSpPr>
        <p:grpSpPr bwMode="auto">
          <a:xfrm>
            <a:off x="5181600" y="990600"/>
            <a:ext cx="3200400" cy="482600"/>
            <a:chOff x="1511300" y="153988"/>
            <a:chExt cx="3528590" cy="530225"/>
          </a:xfrm>
        </p:grpSpPr>
        <p:sp>
          <p:nvSpPr>
            <p:cNvPr id="18446" name="Text Box 11"/>
            <p:cNvSpPr txBox="1">
              <a:spLocks noChangeArrowheads="1"/>
            </p:cNvSpPr>
            <p:nvPr/>
          </p:nvSpPr>
          <p:spPr bwMode="auto">
            <a:xfrm>
              <a:off x="1511300" y="162720"/>
              <a:ext cx="3528590" cy="517817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 Input Formats</a:t>
              </a:r>
            </a:p>
          </p:txBody>
        </p:sp>
        <p:pic>
          <p:nvPicPr>
            <p:cNvPr id="18447" name="Picture 12" descr="Guidos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5314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0" y="914400"/>
            <a:ext cx="4284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Arial" panose="020B0604020202020204" pitchFamily="34" charset="0"/>
              </a:rPr>
              <a:t>Read Image: 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various </a:t>
            </a: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raster image</a:t>
            </a:r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en-US" altLang="en-US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input formats, default: GeoTiff </a:t>
            </a:r>
          </a:p>
        </p:txBody>
      </p:sp>
      <p:sp>
        <p:nvSpPr>
          <p:cNvPr id="18439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8C5260CD-B706-4E41-BF30-24078B6CBF22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18440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F55EBA5D-ACE1-4D72-AAE9-5C1E74F1E92C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6</a:t>
            </a:fld>
            <a:endParaRPr lang="en-US" altLang="en-US" smtClean="0"/>
          </a:p>
        </p:txBody>
      </p:sp>
      <p:sp>
        <p:nvSpPr>
          <p:cNvPr id="18441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2160588"/>
            <a:ext cx="2466975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2768600"/>
            <a:ext cx="5186362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249738" y="2133600"/>
            <a:ext cx="93186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rgbClr val="FFFF00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Generic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5392738" y="2749550"/>
            <a:ext cx="12827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rgbClr val="FFFF00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IP Software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6"/>
          <p:cNvSpPr txBox="1">
            <a:spLocks noChangeArrowheads="1"/>
          </p:cNvSpPr>
          <p:nvPr/>
        </p:nvSpPr>
        <p:spPr bwMode="auto">
          <a:xfrm>
            <a:off x="0" y="2146300"/>
            <a:ext cx="93726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buClrTx/>
              <a:buFontTx/>
              <a:buChar char="•"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00B050"/>
                </a:solidFill>
                <a:latin typeface="Arial" panose="020B0604020202020204" pitchFamily="34" charset="0"/>
              </a:rPr>
              <a:t>downloads</a:t>
            </a:r>
            <a:r>
              <a:rPr lang="en-US" altLang="en-US" sz="2400" b="1">
                <a:solidFill>
                  <a:srgbClr val="00B050"/>
                </a:solidFill>
                <a:latin typeface="Arial" panose="020B0604020202020204" pitchFamily="34" charset="0"/>
              </a:rPr>
              <a:t>: </a:t>
            </a:r>
            <a:r>
              <a:rPr lang="en-US" altLang="en-US" sz="2400" b="1" smtClean="0">
                <a:solidFill>
                  <a:schemeClr val="tx1"/>
                </a:solidFill>
                <a:latin typeface="Arial" panose="020B0604020202020204" pitchFamily="34" charset="0"/>
              </a:rPr>
              <a:t>30</a:t>
            </a:r>
            <a:r>
              <a:rPr lang="en-US" altLang="en-US" sz="2400" b="1" smtClean="0">
                <a:solidFill>
                  <a:schemeClr val="tx1"/>
                </a:solidFill>
                <a:latin typeface="Arial" panose="020B0604020202020204" pitchFamily="34" charset="0"/>
              </a:rPr>
              <a:t>00/month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initial release September 2008.</a:t>
            </a: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ClrTx/>
              <a:buFontTx/>
              <a:buChar char="•"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smtClean="0">
                <a:solidFill>
                  <a:srgbClr val="00B050"/>
                </a:solidFill>
                <a:latin typeface="Arial" panose="020B0604020202020204" pitchFamily="34" charset="0"/>
              </a:rPr>
              <a:t>OS-system: </a:t>
            </a:r>
            <a:r>
              <a:rPr lang="en-US" altLang="en-US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MS-Windows32/64, Mac, Linux: [50/39, 10, 1]%</a:t>
            </a: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ClrTx/>
              <a:buFontTx/>
              <a:buChar char="•"/>
            </a:pPr>
            <a:r>
              <a:rPr lang="en-US" altLang="en-US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smtClean="0">
                <a:solidFill>
                  <a:srgbClr val="00B050"/>
                </a:solidFill>
                <a:latin typeface="Arial" panose="020B0604020202020204" pitchFamily="34" charset="0"/>
              </a:rPr>
              <a:t>users</a:t>
            </a:r>
            <a:r>
              <a:rPr lang="en-US" altLang="en-US" sz="2400" b="1" dirty="0" smtClean="0">
                <a:solidFill>
                  <a:srgbClr val="009900"/>
                </a:solidFill>
                <a:latin typeface="Arial" panose="020B0604020202020204" pitchFamily="34" charset="0"/>
              </a:rPr>
              <a:t>:</a:t>
            </a:r>
            <a:r>
              <a:rPr lang="en-US" altLang="en-US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 China (75%), Europe (11%), America (11%), other (3%)</a:t>
            </a:r>
            <a:br>
              <a:rPr lang="en-US" altLang="en-US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            mainly government agencies, NGOs, and universities. </a:t>
            </a: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ClrTx/>
              <a:buFontTx/>
              <a:buChar char="•"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smtClean="0">
                <a:solidFill>
                  <a:srgbClr val="00B050"/>
                </a:solidFill>
                <a:latin typeface="Arial" panose="020B0604020202020204" pitchFamily="34" charset="0"/>
              </a:rPr>
              <a:t>application fields</a:t>
            </a:r>
            <a:r>
              <a:rPr lang="en-US" altLang="en-US" sz="2400" b="1" dirty="0" smtClean="0">
                <a:solidFill>
                  <a:srgbClr val="009900"/>
                </a:solidFill>
                <a:latin typeface="Arial" panose="020B0604020202020204" pitchFamily="34" charset="0"/>
              </a:rPr>
              <a:t>:</a:t>
            </a:r>
            <a:r>
              <a:rPr lang="en-US" altLang="en-US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 MSPA (30%), degradation/fragmentation (20%), connectivity (20%), GE-overlays/Landscape Mosaic/ distance analysis, change, contortion (5%).</a:t>
            </a: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9811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4E49418F-FAC1-422C-B038-256CA0E46F42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11981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0AC1867A-27CD-40EB-B57E-A919ED79C6DB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60</a:t>
            </a:fld>
            <a:endParaRPr lang="en-US" altLang="en-US" smtClean="0"/>
          </a:p>
        </p:txBody>
      </p:sp>
      <p:sp>
        <p:nvSpPr>
          <p:cNvPr id="119813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9814" name="Group 8"/>
          <p:cNvGrpSpPr>
            <a:grpSpLocks/>
          </p:cNvGrpSpPr>
          <p:nvPr/>
        </p:nvGrpSpPr>
        <p:grpSpPr bwMode="auto">
          <a:xfrm>
            <a:off x="1295400" y="1279525"/>
            <a:ext cx="6781800" cy="517525"/>
            <a:chOff x="1295400" y="1279524"/>
            <a:chExt cx="7010400" cy="517389"/>
          </a:xfrm>
        </p:grpSpPr>
        <p:sp>
          <p:nvSpPr>
            <p:cNvPr id="119815" name="Text Box 18"/>
            <p:cNvSpPr txBox="1">
              <a:spLocks noChangeArrowheads="1"/>
            </p:cNvSpPr>
            <p:nvPr/>
          </p:nvSpPr>
          <p:spPr bwMode="auto">
            <a:xfrm>
              <a:off x="1295400" y="1279524"/>
              <a:ext cx="7010400" cy="500241"/>
            </a:xfrm>
            <a:prstGeom prst="rect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75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7000"/>
                </a:lnSpc>
                <a:spcBef>
                  <a:spcPts val="1363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80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</a:t>
              </a:r>
              <a:r>
                <a:rPr lang="en-GB" altLang="en-US" sz="28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GuidosToolbox: some statistics…</a:t>
              </a:r>
              <a:endParaRPr lang="en-GB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pic>
          <p:nvPicPr>
            <p:cNvPr id="119816" name="Picture 4" descr="Guidos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1295401"/>
              <a:ext cx="533400" cy="50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Mac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979488"/>
            <a:ext cx="48260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76200" y="1074738"/>
            <a:ext cx="2287588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2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Free</a:t>
            </a:r>
            <a:r>
              <a:rPr lang="en-US" altLang="en-US" sz="2200" b="1">
                <a:solidFill>
                  <a:schemeClr val="tx1"/>
                </a:solidFill>
                <a:latin typeface="MS PGothic" panose="020B060007020508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2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download:</a:t>
            </a:r>
            <a:r>
              <a:rPr lang="en-US" altLang="en-US" sz="2200" b="1">
                <a:solidFill>
                  <a:schemeClr val="tx1"/>
                </a:solidFill>
                <a:latin typeface="MS PGothic" panose="020B060007020508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6532563" y="946150"/>
            <a:ext cx="2743200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8286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9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200" b="1">
                <a:solidFill>
                  <a:schemeClr val="accent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Key features:</a:t>
            </a:r>
            <a:endParaRPr lang="en-US" altLang="en-US" sz="2200" b="1">
              <a:solidFill>
                <a:schemeClr val="tx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altLang="en-US" sz="2200" b="1">
                <a:solidFill>
                  <a:schemeClr val="tx1"/>
                </a:solidFill>
                <a:latin typeface="MS PGothic" panose="020B060007020508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MSPA &amp; IP-tools</a:t>
            </a:r>
          </a:p>
          <a:p>
            <a:pPr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Distance maps</a:t>
            </a:r>
          </a:p>
          <a:p>
            <a:pPr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Connectivity</a:t>
            </a:r>
          </a:p>
          <a:p>
            <a:pPr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Gdal, kml-export</a:t>
            </a:r>
          </a:p>
          <a:p>
            <a:pPr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GIS-environment,…</a:t>
            </a:r>
          </a:p>
        </p:txBody>
      </p:sp>
      <p:pic>
        <p:nvPicPr>
          <p:cNvPr id="120837" name="Picture 7" descr="http://workgroup.lngs.infn.it/computing/services/linuxlogo.jpg/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990600"/>
            <a:ext cx="49053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8" name="Picture 8" descr="windows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75" y="1000125"/>
            <a:ext cx="719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0839" name="Group 9"/>
          <p:cNvGrpSpPr>
            <a:grpSpLocks/>
          </p:cNvGrpSpPr>
          <p:nvPr/>
        </p:nvGrpSpPr>
        <p:grpSpPr bwMode="auto">
          <a:xfrm>
            <a:off x="6532563" y="2941638"/>
            <a:ext cx="2543175" cy="2328862"/>
            <a:chOff x="4173" y="2390"/>
            <a:chExt cx="1766" cy="1618"/>
          </a:xfrm>
        </p:grpSpPr>
        <p:sp>
          <p:nvSpPr>
            <p:cNvPr id="120853" name="Text Box 10"/>
            <p:cNvSpPr txBox="1">
              <a:spLocks noChangeArrowheads="1"/>
            </p:cNvSpPr>
            <p:nvPr/>
          </p:nvSpPr>
          <p:spPr bwMode="auto">
            <a:xfrm>
              <a:off x="4173" y="2390"/>
              <a:ext cx="927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defTabSz="82867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82867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82867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82867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82867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7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US" altLang="en-US" sz="2200" b="1">
                  <a:solidFill>
                    <a:schemeClr val="accent2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Used by:</a:t>
              </a:r>
              <a:endParaRPr lang="en-US" altLang="en-US" sz="2200" b="1"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pic>
          <p:nvPicPr>
            <p:cNvPr id="120854" name="Picture 11" descr="fao_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8" y="2725"/>
              <a:ext cx="318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855" name="Picture 12" descr="EPA_log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1" y="2634"/>
              <a:ext cx="417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856" name="Picture 13" descr="USFS_logo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5" y="2635"/>
              <a:ext cx="427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857" name="Picture 14" descr="http://www.green-blog.org/tag/eea/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" y="2680"/>
              <a:ext cx="36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858" name="Picture 15" descr="ebonergb_de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5" y="3576"/>
              <a:ext cx="348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0840" name="Picture 21" descr="Guidos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90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1" name="Text Box 23"/>
          <p:cNvSpPr txBox="1">
            <a:spLocks noChangeArrowheads="1"/>
          </p:cNvSpPr>
          <p:nvPr/>
        </p:nvSpPr>
        <p:spPr bwMode="auto">
          <a:xfrm>
            <a:off x="6456363" y="5867400"/>
            <a:ext cx="27638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500" b="1">
                <a:solidFill>
                  <a:srgbClr val="CC33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Contact:</a:t>
            </a:r>
            <a:br>
              <a:rPr lang="en-US" altLang="en-US" sz="1500" b="1">
                <a:solidFill>
                  <a:srgbClr val="CC33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altLang="en-US" sz="1500" b="1">
                <a:solidFill>
                  <a:srgbClr val="CC33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Peter.Vogt@jrc.ec.europa.eu</a:t>
            </a:r>
          </a:p>
        </p:txBody>
      </p:sp>
      <p:pic>
        <p:nvPicPr>
          <p:cNvPr id="120842" name="Picture 2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181600"/>
            <a:ext cx="14112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3" name="Picture 2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5314950"/>
            <a:ext cx="125412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4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65E3ABCF-2A86-4CFD-BC89-C04B08526FC9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12084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653B264-4D4E-46C4-9871-B9930E9D7BAD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61</a:t>
            </a:fld>
            <a:endParaRPr lang="en-US" altLang="en-US" smtClean="0"/>
          </a:p>
        </p:txBody>
      </p:sp>
      <p:sp>
        <p:nvSpPr>
          <p:cNvPr id="120846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7" name="Text Box 6"/>
          <p:cNvSpPr txBox="1">
            <a:spLocks noChangeArrowheads="1"/>
          </p:cNvSpPr>
          <p:nvPr/>
        </p:nvSpPr>
        <p:spPr bwMode="auto">
          <a:xfrm>
            <a:off x="65088" y="1452563"/>
            <a:ext cx="507365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chemeClr val="accent2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http://forest.jrc.ec.europa.eu/download/software/guidos</a:t>
            </a:r>
          </a:p>
        </p:txBody>
      </p:sp>
      <p:pic>
        <p:nvPicPr>
          <p:cNvPr id="120848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28788"/>
            <a:ext cx="6353175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9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963" y="4097338"/>
            <a:ext cx="106838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50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959225"/>
            <a:ext cx="7747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51" name="Picture 29" descr="Screen Shot 2014-06-27 at 11.58.51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238" y="4927600"/>
            <a:ext cx="53816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52" name="Picture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4651375"/>
            <a:ext cx="13144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g12a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69342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15"/>
          <p:cNvSpPr txBox="1">
            <a:spLocks noChangeArrowheads="1"/>
          </p:cNvSpPr>
          <p:nvPr/>
        </p:nvSpPr>
        <p:spPr bwMode="auto">
          <a:xfrm>
            <a:off x="4343400" y="1600200"/>
            <a:ext cx="35052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rgbClr val="FFFF00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Save Options (image &amp; statistics)</a:t>
            </a:r>
          </a:p>
        </p:txBody>
      </p:sp>
      <p:sp>
        <p:nvSpPr>
          <p:cNvPr id="20484" name="Text Box 9"/>
          <p:cNvSpPr txBox="1">
            <a:spLocks noChangeArrowheads="1"/>
          </p:cNvSpPr>
          <p:nvPr/>
        </p:nvSpPr>
        <p:spPr bwMode="auto">
          <a:xfrm>
            <a:off x="0" y="898525"/>
            <a:ext cx="4321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Arial" panose="020B0604020202020204" pitchFamily="34" charset="0"/>
              </a:rPr>
              <a:t>Save Image: 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various </a:t>
            </a: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raster image</a:t>
            </a:r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output formats, default: GeoTiff </a:t>
            </a:r>
          </a:p>
        </p:txBody>
      </p:sp>
      <p:sp>
        <p:nvSpPr>
          <p:cNvPr id="20485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AB21C9DD-90C3-473D-B41C-122CE810C3FD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2048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CFBBDD2-4653-4192-8019-E42E3C13CA03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7</a:t>
            </a:fld>
            <a:endParaRPr lang="en-US" altLang="en-US" smtClean="0"/>
          </a:p>
        </p:txBody>
      </p:sp>
      <p:sp>
        <p:nvSpPr>
          <p:cNvPr id="20487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488" name="Group 7"/>
          <p:cNvGrpSpPr>
            <a:grpSpLocks/>
          </p:cNvGrpSpPr>
          <p:nvPr/>
        </p:nvGrpSpPr>
        <p:grpSpPr bwMode="auto">
          <a:xfrm>
            <a:off x="5181600" y="990600"/>
            <a:ext cx="3505200" cy="482600"/>
            <a:chOff x="1511300" y="153988"/>
            <a:chExt cx="3864646" cy="530225"/>
          </a:xfrm>
        </p:grpSpPr>
        <p:sp>
          <p:nvSpPr>
            <p:cNvPr id="20490" name="Text Box 11"/>
            <p:cNvSpPr txBox="1">
              <a:spLocks noChangeArrowheads="1"/>
            </p:cNvSpPr>
            <p:nvPr/>
          </p:nvSpPr>
          <p:spPr bwMode="auto">
            <a:xfrm>
              <a:off x="1511300" y="162720"/>
              <a:ext cx="3864646" cy="517817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 Output Formats</a:t>
              </a:r>
            </a:p>
          </p:txBody>
        </p:sp>
        <p:pic>
          <p:nvPicPr>
            <p:cNvPr id="20491" name="Picture 12" descr="Guidos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5314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9" name="Line 8"/>
          <p:cNvSpPr>
            <a:spLocks noChangeShapeType="1"/>
          </p:cNvSpPr>
          <p:nvPr/>
        </p:nvSpPr>
        <p:spPr bwMode="auto">
          <a:xfrm flipH="1">
            <a:off x="3429000" y="1752600"/>
            <a:ext cx="914400" cy="533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5" descr="krako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92238"/>
            <a:ext cx="7848600" cy="500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C56FF72-7D90-406E-8C05-DD0B3454E42A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2253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B802B7E8-0557-4478-9772-70345AE039C1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8</a:t>
            </a:fld>
            <a:endParaRPr lang="en-US" altLang="en-US" smtClean="0"/>
          </a:p>
        </p:txBody>
      </p:sp>
      <p:sp>
        <p:nvSpPr>
          <p:cNvPr id="22533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4" name="Text Box 18"/>
          <p:cNvSpPr txBox="1">
            <a:spLocks noChangeArrowheads="1"/>
          </p:cNvSpPr>
          <p:nvPr/>
        </p:nvSpPr>
        <p:spPr bwMode="auto">
          <a:xfrm>
            <a:off x="0" y="930275"/>
            <a:ext cx="4033838" cy="441325"/>
          </a:xfrm>
          <a:prstGeom prst="rect">
            <a:avLst/>
          </a:prstGeom>
          <a:gradFill rotWithShape="0">
            <a:gsLst>
              <a:gs pos="0">
                <a:srgbClr val="00FF00"/>
              </a:gs>
              <a:gs pos="100000">
                <a:srgbClr val="007500"/>
              </a:gs>
            </a:gsLst>
            <a:lin ang="5400000" scaled="1"/>
          </a:gradFill>
          <a:ln w="9398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7000"/>
              </a:lnSpc>
              <a:spcBef>
                <a:spcPts val="1363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400" b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Google Earth overlays</a:t>
            </a:r>
          </a:p>
        </p:txBody>
      </p:sp>
      <p:grpSp>
        <p:nvGrpSpPr>
          <p:cNvPr id="22535" name="Group 7"/>
          <p:cNvGrpSpPr>
            <a:grpSpLocks/>
          </p:cNvGrpSpPr>
          <p:nvPr/>
        </p:nvGrpSpPr>
        <p:grpSpPr bwMode="auto">
          <a:xfrm>
            <a:off x="5257800" y="914400"/>
            <a:ext cx="3886200" cy="482600"/>
            <a:chOff x="1511300" y="153988"/>
            <a:chExt cx="4284716" cy="530225"/>
          </a:xfrm>
        </p:grpSpPr>
        <p:sp>
          <p:nvSpPr>
            <p:cNvPr id="22536" name="Text Box 11"/>
            <p:cNvSpPr txBox="1">
              <a:spLocks noChangeArrowheads="1"/>
            </p:cNvSpPr>
            <p:nvPr/>
          </p:nvSpPr>
          <p:spPr bwMode="auto">
            <a:xfrm>
              <a:off x="1511300" y="162720"/>
              <a:ext cx="4284716" cy="503071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Output Format kml</a:t>
              </a:r>
            </a:p>
          </p:txBody>
        </p:sp>
        <p:pic>
          <p:nvPicPr>
            <p:cNvPr id="22537" name="Picture 13" descr="Guidos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8"/>
          <p:cNvGrpSpPr>
            <a:grpSpLocks/>
          </p:cNvGrpSpPr>
          <p:nvPr/>
        </p:nvGrpSpPr>
        <p:grpSpPr bwMode="auto">
          <a:xfrm>
            <a:off x="5181600" y="990600"/>
            <a:ext cx="3962400" cy="484188"/>
            <a:chOff x="5712002" y="1091943"/>
            <a:chExt cx="4368729" cy="533550"/>
          </a:xfrm>
        </p:grpSpPr>
        <p:sp>
          <p:nvSpPr>
            <p:cNvPr id="24584" name="Text Box 11"/>
            <p:cNvSpPr txBox="1">
              <a:spLocks noChangeArrowheads="1"/>
            </p:cNvSpPr>
            <p:nvPr/>
          </p:nvSpPr>
          <p:spPr bwMode="auto">
            <a:xfrm>
              <a:off x="5712002" y="1091943"/>
              <a:ext cx="4368729" cy="524975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Batch Processing</a:t>
              </a:r>
            </a:p>
          </p:txBody>
        </p:sp>
        <p:pic>
          <p:nvPicPr>
            <p:cNvPr id="24585" name="Picture 12" descr="Guidos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6751" y="1095268"/>
              <a:ext cx="530226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79" name="Text Box 7"/>
          <p:cNvSpPr txBox="1">
            <a:spLocks noChangeArrowheads="1"/>
          </p:cNvSpPr>
          <p:nvPr/>
        </p:nvSpPr>
        <p:spPr bwMode="auto">
          <a:xfrm>
            <a:off x="-76200" y="898525"/>
            <a:ext cx="4933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Arial" panose="020B0604020202020204" pitchFamily="34" charset="0"/>
              </a:rPr>
              <a:t>Batch Process: </a:t>
            </a: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Conefor Inputs, </a:t>
            </a:r>
            <a:b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MSPA(-tiling), Kernel, Fragm., Recode</a:t>
            </a:r>
          </a:p>
        </p:txBody>
      </p:sp>
      <p:sp>
        <p:nvSpPr>
          <p:cNvPr id="24580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5E275A0C-D2A1-485C-B7D6-11A303D75800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21 March 2016</a:t>
            </a:fld>
            <a:endParaRPr lang="en-US" altLang="en-US" smtClean="0"/>
          </a:p>
        </p:txBody>
      </p:sp>
      <p:sp>
        <p:nvSpPr>
          <p:cNvPr id="24581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FE10FCA0-A8CB-4494-AC74-2DE08374A11F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9</a:t>
            </a:fld>
            <a:endParaRPr lang="en-US" altLang="en-US" smtClean="0"/>
          </a:p>
        </p:txBody>
      </p:sp>
      <p:sp>
        <p:nvSpPr>
          <p:cNvPr id="24582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458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562100"/>
            <a:ext cx="69246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RC_Slide_Template_EN">
  <a:themeElements>
    <a:clrScheme name="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_Master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600" b="1" i="0" u="none" strike="noStrike" cap="none" normalizeH="0" baseline="0">
            <a:ln>
              <a:noFill/>
            </a:ln>
            <a:solidFill>
              <a:srgbClr val="FFD624"/>
            </a:solidFill>
            <a:effectLst/>
            <a:latin typeface="Verdan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600" b="1" i="0" u="none" strike="noStrike" cap="none" normalizeH="0" baseline="0">
            <a:ln>
              <a:noFill/>
            </a:ln>
            <a:solidFill>
              <a:srgbClr val="FFD624"/>
            </a:solidFill>
            <a:effectLst/>
            <a:latin typeface="Verdana" charset="0"/>
            <a:ea typeface="ＭＳ Ｐゴシック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8789</TotalTime>
  <Words>1367</Words>
  <Application>Microsoft Office PowerPoint</Application>
  <PresentationFormat>On-screen Show (4:3)</PresentationFormat>
  <Paragraphs>487</Paragraphs>
  <Slides>61</Slides>
  <Notes>43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1" baseType="lpstr">
      <vt:lpstr>ＭＳ Ｐゴシック</vt:lpstr>
      <vt:lpstr>ＭＳ Ｐゴシック</vt:lpstr>
      <vt:lpstr>Arial</vt:lpstr>
      <vt:lpstr>Arial Rounded MT Bold</vt:lpstr>
      <vt:lpstr>Arial Unicode MS</vt:lpstr>
      <vt:lpstr>Times New Roman</vt:lpstr>
      <vt:lpstr>Verdana</vt:lpstr>
      <vt:lpstr>Wingdings</vt:lpstr>
      <vt:lpstr>JRC_Slide_Template_EN</vt:lpstr>
      <vt:lpstr>Equation</vt:lpstr>
      <vt:lpstr>Joint Research Centre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Lucia</dc:creator>
  <cp:lastModifiedBy>vogtpet</cp:lastModifiedBy>
  <cp:revision>217</cp:revision>
  <dcterms:created xsi:type="dcterms:W3CDTF">2010-09-13T12:45:36Z</dcterms:created>
  <dcterms:modified xsi:type="dcterms:W3CDTF">2016-03-21T16:07:18Z</dcterms:modified>
</cp:coreProperties>
</file>